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4018" r:id="rId2"/>
  </p:sldMasterIdLst>
  <p:notesMasterIdLst>
    <p:notesMasterId r:id="rId48"/>
  </p:notesMasterIdLst>
  <p:handoutMasterIdLst>
    <p:handoutMasterId r:id="rId49"/>
  </p:handoutMasterIdLst>
  <p:sldIdLst>
    <p:sldId id="325" r:id="rId3"/>
    <p:sldId id="326" r:id="rId4"/>
    <p:sldId id="330" r:id="rId5"/>
    <p:sldId id="361" r:id="rId6"/>
    <p:sldId id="327" r:id="rId7"/>
    <p:sldId id="376" r:id="rId8"/>
    <p:sldId id="378" r:id="rId9"/>
    <p:sldId id="379" r:id="rId10"/>
    <p:sldId id="380" r:id="rId11"/>
    <p:sldId id="334" r:id="rId12"/>
    <p:sldId id="381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338" r:id="rId22"/>
    <p:sldId id="346" r:id="rId23"/>
    <p:sldId id="363" r:id="rId24"/>
    <p:sldId id="347" r:id="rId25"/>
    <p:sldId id="364" r:id="rId26"/>
    <p:sldId id="348" r:id="rId27"/>
    <p:sldId id="349" r:id="rId28"/>
    <p:sldId id="351" r:id="rId29"/>
    <p:sldId id="365" r:id="rId30"/>
    <p:sldId id="350" r:id="rId31"/>
    <p:sldId id="335" r:id="rId32"/>
    <p:sldId id="390" r:id="rId33"/>
    <p:sldId id="391" r:id="rId34"/>
    <p:sldId id="367" r:id="rId35"/>
    <p:sldId id="368" r:id="rId36"/>
    <p:sldId id="369" r:id="rId37"/>
    <p:sldId id="370" r:id="rId38"/>
    <p:sldId id="354" r:id="rId39"/>
    <p:sldId id="355" r:id="rId40"/>
    <p:sldId id="357" r:id="rId41"/>
    <p:sldId id="358" r:id="rId42"/>
    <p:sldId id="359" r:id="rId43"/>
    <p:sldId id="356" r:id="rId44"/>
    <p:sldId id="360" r:id="rId45"/>
    <p:sldId id="337" r:id="rId46"/>
    <p:sldId id="329" r:id="rId47"/>
  </p:sldIdLst>
  <p:sldSz cx="9144000" cy="6858000" type="screen4x3"/>
  <p:notesSz cx="6858000" cy="9144000"/>
  <p:embeddedFontLst>
    <p:embeddedFont>
      <p:font typeface="B Nazanin" panose="00000400000000000000" pitchFamily="2" charset="-78"/>
      <p:regular r:id="rId50"/>
      <p:bold r:id="rId51"/>
    </p:embeddedFont>
    <p:embeddedFont>
      <p:font typeface="B Mitra" panose="00000400000000000000" pitchFamily="2" charset="-78"/>
      <p:regular r:id="rId52"/>
      <p:bold r:id="rId53"/>
    </p:embeddedFont>
    <p:embeddedFont>
      <p:font typeface="Cambria Math" panose="02040503050406030204" pitchFamily="18" charset="0"/>
      <p:regular r:id="rId54"/>
    </p:embeddedFont>
    <p:embeddedFont>
      <p:font typeface="B Lotus" panose="00000400000000000000" pitchFamily="2" charset="-78"/>
      <p:regular r:id="rId55"/>
      <p:bold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B Titr" panose="00000700000000000000" pitchFamily="2" charset="-78"/>
      <p:bold r:id="rId6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C3C3C"/>
    <a:srgbClr val="787878"/>
    <a:srgbClr val="464646"/>
    <a:srgbClr val="4F4F4F"/>
    <a:srgbClr val="006C31"/>
    <a:srgbClr val="AAAAAA"/>
    <a:srgbClr val="555555"/>
    <a:srgbClr val="000000"/>
    <a:srgbClr val="323232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4" autoAdjust="0"/>
    <p:restoredTop sz="86127" autoAdjust="0"/>
  </p:normalViewPr>
  <p:slideViewPr>
    <p:cSldViewPr>
      <p:cViewPr varScale="1">
        <p:scale>
          <a:sx n="69" d="100"/>
          <a:sy n="69" d="100"/>
        </p:scale>
        <p:origin x="176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3.xml"/><Relationship Id="rId61" Type="http://schemas.openxmlformats.org/officeDocument/2006/relationships/font" Target="fonts/font1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997AB48-9BA8-497E-9D15-ABA8A56C7FC6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91722FB-4132-4C88-9E16-1D10DDC568B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5D1B894-1F4C-430E-BA57-227716473288}" type="datetimeFigureOut">
              <a:rPr lang="fa-IR"/>
              <a:pPr>
                <a:defRPr/>
              </a:pPr>
              <a:t>29/03/1441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C6430BFE-2EF6-400B-BC81-892003D8DDC3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04705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592462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517261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66000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750249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15558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26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69652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198169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29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926024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endParaRPr lang="en-US" alt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30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414426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2957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047722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883890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39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589316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1501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8471745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036348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rtl="1"/>
            <a:endParaRPr lang="en-US" altLang="en-US" dirty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44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5365925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45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626133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474376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44045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10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872543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509637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12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98299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2261718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430BFE-2EF6-400B-BC81-892003D8DDC3}" type="slidenum">
              <a:rPr lang="fa-IR" altLang="en-US" smtClean="0"/>
              <a:pPr>
                <a:defRPr/>
              </a:pPr>
              <a:t>14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622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B47CD-DE6C-4AED-9F6F-EFE724A7A0A3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2CC22-C4BC-4D7A-B3EB-1B05BF09D5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5040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F1E6E-1A23-4762-9F29-65E8E57CB170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F1E4C-096A-467C-AC93-330B98F297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131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0DE27-9857-4DB0-9313-9AA44A9838C4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739D0E-018D-43D3-91C1-4E00323754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488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F8301-97E9-4F8A-92E6-8A0E27C12455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2FBE0-88A2-4A41-8705-F1F7104261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0602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7FF34-0FD5-43A6-942D-C3B8DA3D5BD4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0A5CC-3C84-494C-AD4E-C3A83E9351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892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6B70-5E31-418C-AF0D-1015C906D02F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A85C42-9A51-4913-A91D-6FAAC4519F0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18825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DC7B9-E29F-4F31-9FF2-8901DA947149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5230B-6D4D-4FED-8478-E28E61513C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4405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D2C70-F16A-499A-BCCF-5DFCBF6B75D9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D786EC-DF1C-46CE-9E24-AF993B72E9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831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470DF9-B9E5-4546-81C4-E1ABDC3EC555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77EB4-4750-4DC9-A1AE-BD1E9B2D77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37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A8A71C-14A3-4CB3-8B77-A186A8F4989A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E7449-A1A9-4FD4-8079-98537082BB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707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0BC240-D28F-402D-8021-D4902FB9FDBC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CC26F-CBD8-4661-8824-8459277D7B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86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A1CC4-BD19-4D8E-AD46-67A9EE10557D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51D96C-C823-4F2B-9912-398BCA5615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718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7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DC7B9-E29F-4F31-9FF2-8901DA947149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05230B-6D4D-4FED-8478-E28E61513CE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689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FD80CC-EA8A-4A42-9743-01559BA46BE1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149F5A-E719-4C71-8487-19EBD8FF90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1318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E47CDF2-28AD-46CD-820A-1CB11EE11232}" type="datetimeFigureOut">
              <a:rPr lang="en-US"/>
              <a:pPr>
                <a:defRPr/>
              </a:pPr>
              <a:t>11/26/2019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42D2A0C-F6B5-4348-8C57-2F2D0967EF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90" r:id="rId7"/>
    <p:sldLayoutId id="2147484691" r:id="rId8"/>
    <p:sldLayoutId id="2147484692" r:id="rId9"/>
    <p:sldLayoutId id="2147484685" r:id="rId10"/>
    <p:sldLayoutId id="2147484686" r:id="rId11"/>
    <p:sldLayoutId id="2147484687" r:id="rId12"/>
    <p:sldLayoutId id="2147484688" r:id="rId13"/>
    <p:sldLayoutId id="2147484689" r:id="rId14"/>
    <p:sldLayoutId id="2147484693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7.png"/><Relationship Id="rId3" Type="http://schemas.openxmlformats.org/officeDocument/2006/relationships/image" Target="../media/image291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1.png"/><Relationship Id="rId11" Type="http://schemas.openxmlformats.org/officeDocument/2006/relationships/image" Target="../media/image351.png"/><Relationship Id="rId5" Type="http://schemas.openxmlformats.org/officeDocument/2006/relationships/image" Target="../media/image321.png"/><Relationship Id="rId15" Type="http://schemas.openxmlformats.org/officeDocument/2006/relationships/image" Target="../media/image46.png"/><Relationship Id="rId10" Type="http://schemas.openxmlformats.org/officeDocument/2006/relationships/image" Target="../media/image43.png"/><Relationship Id="rId4" Type="http://schemas.openxmlformats.org/officeDocument/2006/relationships/image" Target="../media/image311.png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5.png"/><Relationship Id="rId3" Type="http://schemas.openxmlformats.org/officeDocument/2006/relationships/image" Target="../media/image36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37.jpg"/><Relationship Id="rId15" Type="http://schemas.openxmlformats.org/officeDocument/2006/relationships/image" Target="../media/image96.png"/><Relationship Id="rId4" Type="http://schemas.openxmlformats.org/officeDocument/2006/relationships/image" Target="../media/image47.jpeg"/><Relationship Id="rId14" Type="http://schemas.openxmlformats.org/officeDocument/2006/relationships/image" Target="../media/image4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7.jpeg"/><Relationship Id="rId7" Type="http://schemas.openxmlformats.org/officeDocument/2006/relationships/image" Target="../media/image44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71.png"/><Relationship Id="rId4" Type="http://schemas.openxmlformats.org/officeDocument/2006/relationships/image" Target="../media/image37.jpg"/><Relationship Id="rId9" Type="http://schemas.openxmlformats.org/officeDocument/2006/relationships/image" Target="../media/image4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00.png"/><Relationship Id="rId7" Type="http://schemas.openxmlformats.org/officeDocument/2006/relationships/image" Target="../media/image48.png"/><Relationship Id="rId12" Type="http://schemas.openxmlformats.org/officeDocument/2006/relationships/image" Target="../media/image4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jpg"/><Relationship Id="rId11" Type="http://schemas.openxmlformats.org/officeDocument/2006/relationships/image" Target="../media/image460.png"/><Relationship Id="rId5" Type="http://schemas.openxmlformats.org/officeDocument/2006/relationships/image" Target="../media/image47.jpeg"/><Relationship Id="rId10" Type="http://schemas.openxmlformats.org/officeDocument/2006/relationships/image" Target="../media/image450.png"/><Relationship Id="rId4" Type="http://schemas.openxmlformats.org/officeDocument/2006/relationships/image" Target="../media/image410.png"/><Relationship Id="rId9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37.jpg"/><Relationship Id="rId7" Type="http://schemas.openxmlformats.org/officeDocument/2006/relationships/image" Target="../media/image491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7.jpe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1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png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7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3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10.png"/><Relationship Id="rId7" Type="http://schemas.openxmlformats.org/officeDocument/2006/relationships/image" Target="../media/image18.png"/><Relationship Id="rId12" Type="http://schemas.openxmlformats.org/officeDocument/2006/relationships/image" Target="../media/image19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11" Type="http://schemas.openxmlformats.org/officeDocument/2006/relationships/image" Target="../media/image180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210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توصیفگرهای شکل</a:t>
            </a:r>
          </a:p>
        </p:txBody>
      </p:sp>
    </p:spTree>
    <p:extLst>
      <p:ext uri="{BB962C8B-B14F-4D97-AF65-F5344CB8AC3E}">
        <p14:creationId xmlns:p14="http://schemas.microsoft.com/office/powerpoint/2010/main" val="126516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11" y="3732213"/>
            <a:ext cx="3175000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56" y="3732213"/>
            <a:ext cx="3864452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توصیفگرهای شکل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88317"/>
            <a:ext cx="8975725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طور کلی،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توصیفگرهای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شکل یا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ویژگی‏های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شکل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مجموعه‏ای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اعداد هستند که برای توصیف یک شکل مشخص تولید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یک شکل به طور کلی از توصیفگرها قابل بازسازی نیست، اما توصیفگرها برای اشیاء متفاوت باید به اندازه کافی متفاوت باشند تا بتوانند آنها را مجزا کنند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ویژگی‏های شکل به دو کلاس ویژگی‏های مرز و ویژگی‏های ناحیه تقسیم می‏شوند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56" y="3732213"/>
            <a:ext cx="3864452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04" y="3732213"/>
            <a:ext cx="313150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9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مساحت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68344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مساحت یک شکل برابر با تعداد پیکسل‏های درون آن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مساحت محدب برابر با مساحت کوچکترین شکل محدبی است که دربرگیرنده ناحیه مورد نظر باشد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3717031"/>
            <a:ext cx="3214688" cy="2914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920" y="3717031"/>
            <a:ext cx="3197543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محیط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77607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محیط یک شکل برابر با مجموع فاصله پیکسل‏های موجود بر روی مرز آن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4539" y="2339188"/>
                <a:ext cx="3168368" cy="1211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𝑃𝑒𝑟𝑖𝑚𝑒𝑡𝑒𝑟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39" y="2339188"/>
                <a:ext cx="3168368" cy="1211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8275" y="3819473"/>
                <a:ext cx="5990293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𝐸𝑢𝑐𝑙𝑖𝑑𝑒𝑎𝑛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 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3819473"/>
                <a:ext cx="5990293" cy="4472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8275" y="4467545"/>
                <a:ext cx="53247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𝑏𝑙𝑜𝑐𝑘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: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4467545"/>
                <a:ext cx="5324727" cy="369332"/>
              </a:xfrm>
              <a:prstGeom prst="rect">
                <a:avLst/>
              </a:prstGeom>
              <a:blipFill>
                <a:blip r:embed="rId5"/>
                <a:stretch>
                  <a:fillRect l="-1375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4170" y="5080644"/>
                <a:ext cx="59316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𝑒𝑠𝑠𝑏𝑜𝑎𝑟𝑑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70" y="5080644"/>
                <a:ext cx="5931624" cy="369332"/>
              </a:xfrm>
              <a:prstGeom prst="rect">
                <a:avLst/>
              </a:prstGeom>
              <a:blipFill>
                <a:blip r:embed="rId6"/>
                <a:stretch>
                  <a:fillRect l="-617" b="-27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9177" y="3580815"/>
            <a:ext cx="2194560" cy="21945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9177" y="3580815"/>
            <a:ext cx="2194560" cy="21688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6639" y="3572243"/>
            <a:ext cx="2185988" cy="2177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83683" y="3321177"/>
            <a:ext cx="1724025" cy="1285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250778" y="3748670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778" y="3748670"/>
                <a:ext cx="29815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7495" y="4778463"/>
            <a:ext cx="1676400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87339" y="5234531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339" y="5234531"/>
                <a:ext cx="76944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50263" y="3284984"/>
            <a:ext cx="3178743" cy="29060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9602" y="3287176"/>
            <a:ext cx="3194926" cy="29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0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محور اصلی و فرعی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57480"/>
            <a:ext cx="89757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محور اصلی یک شکل شامل دو نقطه‏ای از مرز شکل است که بیشترین فاصله را دارا هستند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اندازه و زاویه محور اصلی دو مشخصه مهم هستند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محور فرعی شامل دو نقطه عمود بر محور فرعی است</a:t>
            </a:r>
          </a:p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که بیشترین طول را داشته باشد 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اندازه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محور فرعی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9" name="Freeform 8"/>
          <p:cNvSpPr/>
          <p:nvPr/>
        </p:nvSpPr>
        <p:spPr>
          <a:xfrm rot="1390360">
            <a:off x="-189332" y="4426786"/>
            <a:ext cx="5104899" cy="2099825"/>
          </a:xfrm>
          <a:custGeom>
            <a:avLst/>
            <a:gdLst>
              <a:gd name="connsiteX0" fmla="*/ 1392654 w 5726308"/>
              <a:gd name="connsiteY0" fmla="*/ 2273320 h 3239841"/>
              <a:gd name="connsiteX1" fmla="*/ 611604 w 5726308"/>
              <a:gd name="connsiteY1" fmla="*/ 2139970 h 3239841"/>
              <a:gd name="connsiteX2" fmla="*/ 116304 w 5726308"/>
              <a:gd name="connsiteY2" fmla="*/ 1778020 h 3239841"/>
              <a:gd name="connsiteX3" fmla="*/ 2004 w 5726308"/>
              <a:gd name="connsiteY3" fmla="*/ 1263670 h 3239841"/>
              <a:gd name="connsiteX4" fmla="*/ 173454 w 5726308"/>
              <a:gd name="connsiteY4" fmla="*/ 787420 h 3239841"/>
              <a:gd name="connsiteX5" fmla="*/ 497304 w 5726308"/>
              <a:gd name="connsiteY5" fmla="*/ 520720 h 3239841"/>
              <a:gd name="connsiteX6" fmla="*/ 935454 w 5726308"/>
              <a:gd name="connsiteY6" fmla="*/ 463570 h 3239841"/>
              <a:gd name="connsiteX7" fmla="*/ 1545054 w 5726308"/>
              <a:gd name="connsiteY7" fmla="*/ 577870 h 3239841"/>
              <a:gd name="connsiteX8" fmla="*/ 1945104 w 5726308"/>
              <a:gd name="connsiteY8" fmla="*/ 768370 h 3239841"/>
              <a:gd name="connsiteX9" fmla="*/ 2573754 w 5726308"/>
              <a:gd name="connsiteY9" fmla="*/ 1016020 h 3239841"/>
              <a:gd name="connsiteX10" fmla="*/ 3411954 w 5726308"/>
              <a:gd name="connsiteY10" fmla="*/ 939820 h 3239841"/>
              <a:gd name="connsiteX11" fmla="*/ 4040604 w 5726308"/>
              <a:gd name="connsiteY11" fmla="*/ 482620 h 3239841"/>
              <a:gd name="connsiteX12" fmla="*/ 4459704 w 5726308"/>
              <a:gd name="connsiteY12" fmla="*/ 234970 h 3239841"/>
              <a:gd name="connsiteX13" fmla="*/ 4745454 w 5726308"/>
              <a:gd name="connsiteY13" fmla="*/ 101620 h 3239841"/>
              <a:gd name="connsiteX14" fmla="*/ 5145504 w 5726308"/>
              <a:gd name="connsiteY14" fmla="*/ 44470 h 3239841"/>
              <a:gd name="connsiteX15" fmla="*/ 5678904 w 5726308"/>
              <a:gd name="connsiteY15" fmla="*/ 63520 h 3239841"/>
              <a:gd name="connsiteX16" fmla="*/ 5697954 w 5726308"/>
              <a:gd name="connsiteY16" fmla="*/ 806470 h 3239841"/>
              <a:gd name="connsiteX17" fmla="*/ 5659854 w 5726308"/>
              <a:gd name="connsiteY17" fmla="*/ 1492270 h 3239841"/>
              <a:gd name="connsiteX18" fmla="*/ 5583654 w 5726308"/>
              <a:gd name="connsiteY18" fmla="*/ 2082820 h 3239841"/>
              <a:gd name="connsiteX19" fmla="*/ 5526504 w 5726308"/>
              <a:gd name="connsiteY19" fmla="*/ 2520970 h 3239841"/>
              <a:gd name="connsiteX20" fmla="*/ 4516854 w 5726308"/>
              <a:gd name="connsiteY20" fmla="*/ 2463820 h 3239841"/>
              <a:gd name="connsiteX21" fmla="*/ 4059654 w 5726308"/>
              <a:gd name="connsiteY21" fmla="*/ 2330470 h 3239841"/>
              <a:gd name="connsiteX22" fmla="*/ 3621504 w 5726308"/>
              <a:gd name="connsiteY22" fmla="*/ 2501920 h 3239841"/>
              <a:gd name="connsiteX23" fmla="*/ 3030954 w 5726308"/>
              <a:gd name="connsiteY23" fmla="*/ 3073420 h 3239841"/>
              <a:gd name="connsiteX24" fmla="*/ 2116554 w 5726308"/>
              <a:gd name="connsiteY24" fmla="*/ 3225820 h 3239841"/>
              <a:gd name="connsiteX25" fmla="*/ 1621254 w 5726308"/>
              <a:gd name="connsiteY25" fmla="*/ 2787670 h 3239841"/>
              <a:gd name="connsiteX26" fmla="*/ 1392654 w 5726308"/>
              <a:gd name="connsiteY26" fmla="*/ 2273320 h 3239841"/>
              <a:gd name="connsiteX0" fmla="*/ 1392654 w 6345670"/>
              <a:gd name="connsiteY0" fmla="*/ 2237205 h 3203726"/>
              <a:gd name="connsiteX1" fmla="*/ 611604 w 6345670"/>
              <a:gd name="connsiteY1" fmla="*/ 2103855 h 3203726"/>
              <a:gd name="connsiteX2" fmla="*/ 116304 w 6345670"/>
              <a:gd name="connsiteY2" fmla="*/ 1741905 h 3203726"/>
              <a:gd name="connsiteX3" fmla="*/ 2004 w 6345670"/>
              <a:gd name="connsiteY3" fmla="*/ 1227555 h 3203726"/>
              <a:gd name="connsiteX4" fmla="*/ 173454 w 6345670"/>
              <a:gd name="connsiteY4" fmla="*/ 751305 h 3203726"/>
              <a:gd name="connsiteX5" fmla="*/ 497304 w 6345670"/>
              <a:gd name="connsiteY5" fmla="*/ 484605 h 3203726"/>
              <a:gd name="connsiteX6" fmla="*/ 935454 w 6345670"/>
              <a:gd name="connsiteY6" fmla="*/ 427455 h 3203726"/>
              <a:gd name="connsiteX7" fmla="*/ 1545054 w 6345670"/>
              <a:gd name="connsiteY7" fmla="*/ 541755 h 3203726"/>
              <a:gd name="connsiteX8" fmla="*/ 1945104 w 6345670"/>
              <a:gd name="connsiteY8" fmla="*/ 732255 h 3203726"/>
              <a:gd name="connsiteX9" fmla="*/ 2573754 w 6345670"/>
              <a:gd name="connsiteY9" fmla="*/ 979905 h 3203726"/>
              <a:gd name="connsiteX10" fmla="*/ 3411954 w 6345670"/>
              <a:gd name="connsiteY10" fmla="*/ 903705 h 3203726"/>
              <a:gd name="connsiteX11" fmla="*/ 4040604 w 6345670"/>
              <a:gd name="connsiteY11" fmla="*/ 446505 h 3203726"/>
              <a:gd name="connsiteX12" fmla="*/ 4459704 w 6345670"/>
              <a:gd name="connsiteY12" fmla="*/ 198855 h 3203726"/>
              <a:gd name="connsiteX13" fmla="*/ 4745454 w 6345670"/>
              <a:gd name="connsiteY13" fmla="*/ 65505 h 3203726"/>
              <a:gd name="connsiteX14" fmla="*/ 5145504 w 6345670"/>
              <a:gd name="connsiteY14" fmla="*/ 8355 h 3203726"/>
              <a:gd name="connsiteX15" fmla="*/ 5678904 w 6345670"/>
              <a:gd name="connsiteY15" fmla="*/ 27405 h 3203726"/>
              <a:gd name="connsiteX16" fmla="*/ 6345654 w 6345670"/>
              <a:gd name="connsiteY16" fmla="*/ 256005 h 3203726"/>
              <a:gd name="connsiteX17" fmla="*/ 5659854 w 6345670"/>
              <a:gd name="connsiteY17" fmla="*/ 1456155 h 3203726"/>
              <a:gd name="connsiteX18" fmla="*/ 5583654 w 6345670"/>
              <a:gd name="connsiteY18" fmla="*/ 2046705 h 3203726"/>
              <a:gd name="connsiteX19" fmla="*/ 5526504 w 6345670"/>
              <a:gd name="connsiteY19" fmla="*/ 2484855 h 3203726"/>
              <a:gd name="connsiteX20" fmla="*/ 4516854 w 6345670"/>
              <a:gd name="connsiteY20" fmla="*/ 2427705 h 3203726"/>
              <a:gd name="connsiteX21" fmla="*/ 4059654 w 6345670"/>
              <a:gd name="connsiteY21" fmla="*/ 2294355 h 3203726"/>
              <a:gd name="connsiteX22" fmla="*/ 3621504 w 6345670"/>
              <a:gd name="connsiteY22" fmla="*/ 2465805 h 3203726"/>
              <a:gd name="connsiteX23" fmla="*/ 3030954 w 6345670"/>
              <a:gd name="connsiteY23" fmla="*/ 3037305 h 3203726"/>
              <a:gd name="connsiteX24" fmla="*/ 2116554 w 6345670"/>
              <a:gd name="connsiteY24" fmla="*/ 3189705 h 3203726"/>
              <a:gd name="connsiteX25" fmla="*/ 1621254 w 6345670"/>
              <a:gd name="connsiteY25" fmla="*/ 2751555 h 3203726"/>
              <a:gd name="connsiteX26" fmla="*/ 1392654 w 6345670"/>
              <a:gd name="connsiteY26" fmla="*/ 2237205 h 3203726"/>
              <a:gd name="connsiteX0" fmla="*/ 1392654 w 6827452"/>
              <a:gd name="connsiteY0" fmla="*/ 2237205 h 3203726"/>
              <a:gd name="connsiteX1" fmla="*/ 611604 w 6827452"/>
              <a:gd name="connsiteY1" fmla="*/ 2103855 h 3203726"/>
              <a:gd name="connsiteX2" fmla="*/ 116304 w 6827452"/>
              <a:gd name="connsiteY2" fmla="*/ 1741905 h 3203726"/>
              <a:gd name="connsiteX3" fmla="*/ 2004 w 6827452"/>
              <a:gd name="connsiteY3" fmla="*/ 1227555 h 3203726"/>
              <a:gd name="connsiteX4" fmla="*/ 173454 w 6827452"/>
              <a:gd name="connsiteY4" fmla="*/ 751305 h 3203726"/>
              <a:gd name="connsiteX5" fmla="*/ 497304 w 6827452"/>
              <a:gd name="connsiteY5" fmla="*/ 484605 h 3203726"/>
              <a:gd name="connsiteX6" fmla="*/ 935454 w 6827452"/>
              <a:gd name="connsiteY6" fmla="*/ 427455 h 3203726"/>
              <a:gd name="connsiteX7" fmla="*/ 1545054 w 6827452"/>
              <a:gd name="connsiteY7" fmla="*/ 541755 h 3203726"/>
              <a:gd name="connsiteX8" fmla="*/ 1945104 w 6827452"/>
              <a:gd name="connsiteY8" fmla="*/ 732255 h 3203726"/>
              <a:gd name="connsiteX9" fmla="*/ 2573754 w 6827452"/>
              <a:gd name="connsiteY9" fmla="*/ 979905 h 3203726"/>
              <a:gd name="connsiteX10" fmla="*/ 3411954 w 6827452"/>
              <a:gd name="connsiteY10" fmla="*/ 903705 h 3203726"/>
              <a:gd name="connsiteX11" fmla="*/ 4040604 w 6827452"/>
              <a:gd name="connsiteY11" fmla="*/ 446505 h 3203726"/>
              <a:gd name="connsiteX12" fmla="*/ 4459704 w 6827452"/>
              <a:gd name="connsiteY12" fmla="*/ 198855 h 3203726"/>
              <a:gd name="connsiteX13" fmla="*/ 4745454 w 6827452"/>
              <a:gd name="connsiteY13" fmla="*/ 65505 h 3203726"/>
              <a:gd name="connsiteX14" fmla="*/ 5145504 w 6827452"/>
              <a:gd name="connsiteY14" fmla="*/ 8355 h 3203726"/>
              <a:gd name="connsiteX15" fmla="*/ 5678904 w 6827452"/>
              <a:gd name="connsiteY15" fmla="*/ 27405 h 3203726"/>
              <a:gd name="connsiteX16" fmla="*/ 6345654 w 6827452"/>
              <a:gd name="connsiteY16" fmla="*/ 256005 h 3203726"/>
              <a:gd name="connsiteX17" fmla="*/ 6802854 w 6827452"/>
              <a:gd name="connsiteY17" fmla="*/ 1227555 h 3203726"/>
              <a:gd name="connsiteX18" fmla="*/ 5583654 w 6827452"/>
              <a:gd name="connsiteY18" fmla="*/ 2046705 h 3203726"/>
              <a:gd name="connsiteX19" fmla="*/ 5526504 w 6827452"/>
              <a:gd name="connsiteY19" fmla="*/ 2484855 h 3203726"/>
              <a:gd name="connsiteX20" fmla="*/ 4516854 w 6827452"/>
              <a:gd name="connsiteY20" fmla="*/ 2427705 h 3203726"/>
              <a:gd name="connsiteX21" fmla="*/ 4059654 w 6827452"/>
              <a:gd name="connsiteY21" fmla="*/ 2294355 h 3203726"/>
              <a:gd name="connsiteX22" fmla="*/ 3621504 w 6827452"/>
              <a:gd name="connsiteY22" fmla="*/ 2465805 h 3203726"/>
              <a:gd name="connsiteX23" fmla="*/ 3030954 w 6827452"/>
              <a:gd name="connsiteY23" fmla="*/ 3037305 h 3203726"/>
              <a:gd name="connsiteX24" fmla="*/ 2116554 w 6827452"/>
              <a:gd name="connsiteY24" fmla="*/ 3189705 h 3203726"/>
              <a:gd name="connsiteX25" fmla="*/ 1621254 w 6827452"/>
              <a:gd name="connsiteY25" fmla="*/ 2751555 h 3203726"/>
              <a:gd name="connsiteX26" fmla="*/ 1392654 w 6827452"/>
              <a:gd name="connsiteY26" fmla="*/ 2237205 h 3203726"/>
              <a:gd name="connsiteX0" fmla="*/ 1392654 w 6803186"/>
              <a:gd name="connsiteY0" fmla="*/ 2237205 h 3203726"/>
              <a:gd name="connsiteX1" fmla="*/ 611604 w 6803186"/>
              <a:gd name="connsiteY1" fmla="*/ 2103855 h 3203726"/>
              <a:gd name="connsiteX2" fmla="*/ 116304 w 6803186"/>
              <a:gd name="connsiteY2" fmla="*/ 1741905 h 3203726"/>
              <a:gd name="connsiteX3" fmla="*/ 2004 w 6803186"/>
              <a:gd name="connsiteY3" fmla="*/ 1227555 h 3203726"/>
              <a:gd name="connsiteX4" fmla="*/ 173454 w 6803186"/>
              <a:gd name="connsiteY4" fmla="*/ 751305 h 3203726"/>
              <a:gd name="connsiteX5" fmla="*/ 497304 w 6803186"/>
              <a:gd name="connsiteY5" fmla="*/ 484605 h 3203726"/>
              <a:gd name="connsiteX6" fmla="*/ 935454 w 6803186"/>
              <a:gd name="connsiteY6" fmla="*/ 427455 h 3203726"/>
              <a:gd name="connsiteX7" fmla="*/ 1545054 w 6803186"/>
              <a:gd name="connsiteY7" fmla="*/ 541755 h 3203726"/>
              <a:gd name="connsiteX8" fmla="*/ 1945104 w 6803186"/>
              <a:gd name="connsiteY8" fmla="*/ 732255 h 3203726"/>
              <a:gd name="connsiteX9" fmla="*/ 2573754 w 6803186"/>
              <a:gd name="connsiteY9" fmla="*/ 979905 h 3203726"/>
              <a:gd name="connsiteX10" fmla="*/ 3411954 w 6803186"/>
              <a:gd name="connsiteY10" fmla="*/ 903705 h 3203726"/>
              <a:gd name="connsiteX11" fmla="*/ 4040604 w 6803186"/>
              <a:gd name="connsiteY11" fmla="*/ 446505 h 3203726"/>
              <a:gd name="connsiteX12" fmla="*/ 4459704 w 6803186"/>
              <a:gd name="connsiteY12" fmla="*/ 198855 h 3203726"/>
              <a:gd name="connsiteX13" fmla="*/ 4745454 w 6803186"/>
              <a:gd name="connsiteY13" fmla="*/ 65505 h 3203726"/>
              <a:gd name="connsiteX14" fmla="*/ 5145504 w 6803186"/>
              <a:gd name="connsiteY14" fmla="*/ 8355 h 3203726"/>
              <a:gd name="connsiteX15" fmla="*/ 5678904 w 6803186"/>
              <a:gd name="connsiteY15" fmla="*/ 27405 h 3203726"/>
              <a:gd name="connsiteX16" fmla="*/ 6345654 w 6803186"/>
              <a:gd name="connsiteY16" fmla="*/ 256005 h 3203726"/>
              <a:gd name="connsiteX17" fmla="*/ 6802854 w 6803186"/>
              <a:gd name="connsiteY17" fmla="*/ 1227555 h 3203726"/>
              <a:gd name="connsiteX18" fmla="*/ 6402804 w 6803186"/>
              <a:gd name="connsiteY18" fmla="*/ 2141955 h 3203726"/>
              <a:gd name="connsiteX19" fmla="*/ 5526504 w 6803186"/>
              <a:gd name="connsiteY19" fmla="*/ 2484855 h 3203726"/>
              <a:gd name="connsiteX20" fmla="*/ 4516854 w 6803186"/>
              <a:gd name="connsiteY20" fmla="*/ 2427705 h 3203726"/>
              <a:gd name="connsiteX21" fmla="*/ 4059654 w 6803186"/>
              <a:gd name="connsiteY21" fmla="*/ 2294355 h 3203726"/>
              <a:gd name="connsiteX22" fmla="*/ 3621504 w 6803186"/>
              <a:gd name="connsiteY22" fmla="*/ 2465805 h 3203726"/>
              <a:gd name="connsiteX23" fmla="*/ 3030954 w 6803186"/>
              <a:gd name="connsiteY23" fmla="*/ 3037305 h 3203726"/>
              <a:gd name="connsiteX24" fmla="*/ 2116554 w 6803186"/>
              <a:gd name="connsiteY24" fmla="*/ 3189705 h 3203726"/>
              <a:gd name="connsiteX25" fmla="*/ 1621254 w 6803186"/>
              <a:gd name="connsiteY25" fmla="*/ 2751555 h 3203726"/>
              <a:gd name="connsiteX26" fmla="*/ 1392654 w 6803186"/>
              <a:gd name="connsiteY26" fmla="*/ 2237205 h 3203726"/>
              <a:gd name="connsiteX0" fmla="*/ 1392654 w 6807583"/>
              <a:gd name="connsiteY0" fmla="*/ 2237205 h 3203726"/>
              <a:gd name="connsiteX1" fmla="*/ 611604 w 6807583"/>
              <a:gd name="connsiteY1" fmla="*/ 2103855 h 3203726"/>
              <a:gd name="connsiteX2" fmla="*/ 116304 w 6807583"/>
              <a:gd name="connsiteY2" fmla="*/ 1741905 h 3203726"/>
              <a:gd name="connsiteX3" fmla="*/ 2004 w 6807583"/>
              <a:gd name="connsiteY3" fmla="*/ 1227555 h 3203726"/>
              <a:gd name="connsiteX4" fmla="*/ 173454 w 6807583"/>
              <a:gd name="connsiteY4" fmla="*/ 751305 h 3203726"/>
              <a:gd name="connsiteX5" fmla="*/ 497304 w 6807583"/>
              <a:gd name="connsiteY5" fmla="*/ 484605 h 3203726"/>
              <a:gd name="connsiteX6" fmla="*/ 935454 w 6807583"/>
              <a:gd name="connsiteY6" fmla="*/ 427455 h 3203726"/>
              <a:gd name="connsiteX7" fmla="*/ 1545054 w 6807583"/>
              <a:gd name="connsiteY7" fmla="*/ 541755 h 3203726"/>
              <a:gd name="connsiteX8" fmla="*/ 1945104 w 6807583"/>
              <a:gd name="connsiteY8" fmla="*/ 732255 h 3203726"/>
              <a:gd name="connsiteX9" fmla="*/ 2573754 w 6807583"/>
              <a:gd name="connsiteY9" fmla="*/ 979905 h 3203726"/>
              <a:gd name="connsiteX10" fmla="*/ 3411954 w 6807583"/>
              <a:gd name="connsiteY10" fmla="*/ 903705 h 3203726"/>
              <a:gd name="connsiteX11" fmla="*/ 4040604 w 6807583"/>
              <a:gd name="connsiteY11" fmla="*/ 446505 h 3203726"/>
              <a:gd name="connsiteX12" fmla="*/ 4459704 w 6807583"/>
              <a:gd name="connsiteY12" fmla="*/ 198855 h 3203726"/>
              <a:gd name="connsiteX13" fmla="*/ 4745454 w 6807583"/>
              <a:gd name="connsiteY13" fmla="*/ 65505 h 3203726"/>
              <a:gd name="connsiteX14" fmla="*/ 5145504 w 6807583"/>
              <a:gd name="connsiteY14" fmla="*/ 8355 h 3203726"/>
              <a:gd name="connsiteX15" fmla="*/ 5678904 w 6807583"/>
              <a:gd name="connsiteY15" fmla="*/ 27405 h 3203726"/>
              <a:gd name="connsiteX16" fmla="*/ 6345654 w 6807583"/>
              <a:gd name="connsiteY16" fmla="*/ 256005 h 3203726"/>
              <a:gd name="connsiteX17" fmla="*/ 6802854 w 6807583"/>
              <a:gd name="connsiteY17" fmla="*/ 1227555 h 3203726"/>
              <a:gd name="connsiteX18" fmla="*/ 6517104 w 6807583"/>
              <a:gd name="connsiteY18" fmla="*/ 2065755 h 3203726"/>
              <a:gd name="connsiteX19" fmla="*/ 5526504 w 6807583"/>
              <a:gd name="connsiteY19" fmla="*/ 2484855 h 3203726"/>
              <a:gd name="connsiteX20" fmla="*/ 4516854 w 6807583"/>
              <a:gd name="connsiteY20" fmla="*/ 2427705 h 3203726"/>
              <a:gd name="connsiteX21" fmla="*/ 4059654 w 6807583"/>
              <a:gd name="connsiteY21" fmla="*/ 2294355 h 3203726"/>
              <a:gd name="connsiteX22" fmla="*/ 3621504 w 6807583"/>
              <a:gd name="connsiteY22" fmla="*/ 2465805 h 3203726"/>
              <a:gd name="connsiteX23" fmla="*/ 3030954 w 6807583"/>
              <a:gd name="connsiteY23" fmla="*/ 3037305 h 3203726"/>
              <a:gd name="connsiteX24" fmla="*/ 2116554 w 6807583"/>
              <a:gd name="connsiteY24" fmla="*/ 3189705 h 3203726"/>
              <a:gd name="connsiteX25" fmla="*/ 1621254 w 6807583"/>
              <a:gd name="connsiteY25" fmla="*/ 2751555 h 3203726"/>
              <a:gd name="connsiteX26" fmla="*/ 1392654 w 6807583"/>
              <a:gd name="connsiteY26" fmla="*/ 2237205 h 3203726"/>
              <a:gd name="connsiteX0" fmla="*/ 1392654 w 6807583"/>
              <a:gd name="connsiteY0" fmla="*/ 2237205 h 3203726"/>
              <a:gd name="connsiteX1" fmla="*/ 611604 w 6807583"/>
              <a:gd name="connsiteY1" fmla="*/ 2103855 h 3203726"/>
              <a:gd name="connsiteX2" fmla="*/ 116304 w 6807583"/>
              <a:gd name="connsiteY2" fmla="*/ 1741905 h 3203726"/>
              <a:gd name="connsiteX3" fmla="*/ 2004 w 6807583"/>
              <a:gd name="connsiteY3" fmla="*/ 1227555 h 3203726"/>
              <a:gd name="connsiteX4" fmla="*/ 173454 w 6807583"/>
              <a:gd name="connsiteY4" fmla="*/ 751305 h 3203726"/>
              <a:gd name="connsiteX5" fmla="*/ 497304 w 6807583"/>
              <a:gd name="connsiteY5" fmla="*/ 484605 h 3203726"/>
              <a:gd name="connsiteX6" fmla="*/ 935454 w 6807583"/>
              <a:gd name="connsiteY6" fmla="*/ 427455 h 3203726"/>
              <a:gd name="connsiteX7" fmla="*/ 1545054 w 6807583"/>
              <a:gd name="connsiteY7" fmla="*/ 541755 h 3203726"/>
              <a:gd name="connsiteX8" fmla="*/ 1945104 w 6807583"/>
              <a:gd name="connsiteY8" fmla="*/ 732255 h 3203726"/>
              <a:gd name="connsiteX9" fmla="*/ 2573754 w 6807583"/>
              <a:gd name="connsiteY9" fmla="*/ 979905 h 3203726"/>
              <a:gd name="connsiteX10" fmla="*/ 3411954 w 6807583"/>
              <a:gd name="connsiteY10" fmla="*/ 903705 h 3203726"/>
              <a:gd name="connsiteX11" fmla="*/ 4040604 w 6807583"/>
              <a:gd name="connsiteY11" fmla="*/ 446505 h 3203726"/>
              <a:gd name="connsiteX12" fmla="*/ 4459704 w 6807583"/>
              <a:gd name="connsiteY12" fmla="*/ 198855 h 3203726"/>
              <a:gd name="connsiteX13" fmla="*/ 4745454 w 6807583"/>
              <a:gd name="connsiteY13" fmla="*/ 65505 h 3203726"/>
              <a:gd name="connsiteX14" fmla="*/ 5145504 w 6807583"/>
              <a:gd name="connsiteY14" fmla="*/ 8355 h 3203726"/>
              <a:gd name="connsiteX15" fmla="*/ 5678904 w 6807583"/>
              <a:gd name="connsiteY15" fmla="*/ 27405 h 3203726"/>
              <a:gd name="connsiteX16" fmla="*/ 6345654 w 6807583"/>
              <a:gd name="connsiteY16" fmla="*/ 256005 h 3203726"/>
              <a:gd name="connsiteX17" fmla="*/ 6802854 w 6807583"/>
              <a:gd name="connsiteY17" fmla="*/ 1056105 h 3203726"/>
              <a:gd name="connsiteX18" fmla="*/ 6517104 w 6807583"/>
              <a:gd name="connsiteY18" fmla="*/ 2065755 h 3203726"/>
              <a:gd name="connsiteX19" fmla="*/ 5526504 w 6807583"/>
              <a:gd name="connsiteY19" fmla="*/ 2484855 h 3203726"/>
              <a:gd name="connsiteX20" fmla="*/ 4516854 w 6807583"/>
              <a:gd name="connsiteY20" fmla="*/ 2427705 h 3203726"/>
              <a:gd name="connsiteX21" fmla="*/ 4059654 w 6807583"/>
              <a:gd name="connsiteY21" fmla="*/ 2294355 h 3203726"/>
              <a:gd name="connsiteX22" fmla="*/ 3621504 w 6807583"/>
              <a:gd name="connsiteY22" fmla="*/ 2465805 h 3203726"/>
              <a:gd name="connsiteX23" fmla="*/ 3030954 w 6807583"/>
              <a:gd name="connsiteY23" fmla="*/ 3037305 h 3203726"/>
              <a:gd name="connsiteX24" fmla="*/ 2116554 w 6807583"/>
              <a:gd name="connsiteY24" fmla="*/ 3189705 h 3203726"/>
              <a:gd name="connsiteX25" fmla="*/ 1621254 w 6807583"/>
              <a:gd name="connsiteY25" fmla="*/ 2751555 h 3203726"/>
              <a:gd name="connsiteX26" fmla="*/ 1392654 w 6807583"/>
              <a:gd name="connsiteY26" fmla="*/ 2237205 h 3203726"/>
              <a:gd name="connsiteX0" fmla="*/ 1392654 w 6807583"/>
              <a:gd name="connsiteY0" fmla="*/ 2237205 h 3203726"/>
              <a:gd name="connsiteX1" fmla="*/ 611604 w 6807583"/>
              <a:gd name="connsiteY1" fmla="*/ 2103855 h 3203726"/>
              <a:gd name="connsiteX2" fmla="*/ 116304 w 6807583"/>
              <a:gd name="connsiteY2" fmla="*/ 1741905 h 3203726"/>
              <a:gd name="connsiteX3" fmla="*/ 2004 w 6807583"/>
              <a:gd name="connsiteY3" fmla="*/ 1227555 h 3203726"/>
              <a:gd name="connsiteX4" fmla="*/ 173454 w 6807583"/>
              <a:gd name="connsiteY4" fmla="*/ 751305 h 3203726"/>
              <a:gd name="connsiteX5" fmla="*/ 497304 w 6807583"/>
              <a:gd name="connsiteY5" fmla="*/ 484605 h 3203726"/>
              <a:gd name="connsiteX6" fmla="*/ 935454 w 6807583"/>
              <a:gd name="connsiteY6" fmla="*/ 427455 h 3203726"/>
              <a:gd name="connsiteX7" fmla="*/ 1545054 w 6807583"/>
              <a:gd name="connsiteY7" fmla="*/ 541755 h 3203726"/>
              <a:gd name="connsiteX8" fmla="*/ 1945104 w 6807583"/>
              <a:gd name="connsiteY8" fmla="*/ 732255 h 3203726"/>
              <a:gd name="connsiteX9" fmla="*/ 2573754 w 6807583"/>
              <a:gd name="connsiteY9" fmla="*/ 979905 h 3203726"/>
              <a:gd name="connsiteX10" fmla="*/ 3411954 w 6807583"/>
              <a:gd name="connsiteY10" fmla="*/ 903705 h 3203726"/>
              <a:gd name="connsiteX11" fmla="*/ 4167913 w 6807583"/>
              <a:gd name="connsiteY11" fmla="*/ 557213 h 3203726"/>
              <a:gd name="connsiteX12" fmla="*/ 4459704 w 6807583"/>
              <a:gd name="connsiteY12" fmla="*/ 198855 h 3203726"/>
              <a:gd name="connsiteX13" fmla="*/ 4745454 w 6807583"/>
              <a:gd name="connsiteY13" fmla="*/ 65505 h 3203726"/>
              <a:gd name="connsiteX14" fmla="*/ 5145504 w 6807583"/>
              <a:gd name="connsiteY14" fmla="*/ 8355 h 3203726"/>
              <a:gd name="connsiteX15" fmla="*/ 5678904 w 6807583"/>
              <a:gd name="connsiteY15" fmla="*/ 27405 h 3203726"/>
              <a:gd name="connsiteX16" fmla="*/ 6345654 w 6807583"/>
              <a:gd name="connsiteY16" fmla="*/ 256005 h 3203726"/>
              <a:gd name="connsiteX17" fmla="*/ 6802854 w 6807583"/>
              <a:gd name="connsiteY17" fmla="*/ 1056105 h 3203726"/>
              <a:gd name="connsiteX18" fmla="*/ 6517104 w 6807583"/>
              <a:gd name="connsiteY18" fmla="*/ 2065755 h 3203726"/>
              <a:gd name="connsiteX19" fmla="*/ 5526504 w 6807583"/>
              <a:gd name="connsiteY19" fmla="*/ 2484855 h 3203726"/>
              <a:gd name="connsiteX20" fmla="*/ 4516854 w 6807583"/>
              <a:gd name="connsiteY20" fmla="*/ 2427705 h 3203726"/>
              <a:gd name="connsiteX21" fmla="*/ 4059654 w 6807583"/>
              <a:gd name="connsiteY21" fmla="*/ 2294355 h 3203726"/>
              <a:gd name="connsiteX22" fmla="*/ 3621504 w 6807583"/>
              <a:gd name="connsiteY22" fmla="*/ 2465805 h 3203726"/>
              <a:gd name="connsiteX23" fmla="*/ 3030954 w 6807583"/>
              <a:gd name="connsiteY23" fmla="*/ 3037305 h 3203726"/>
              <a:gd name="connsiteX24" fmla="*/ 2116554 w 6807583"/>
              <a:gd name="connsiteY24" fmla="*/ 3189705 h 3203726"/>
              <a:gd name="connsiteX25" fmla="*/ 1621254 w 6807583"/>
              <a:gd name="connsiteY25" fmla="*/ 2751555 h 3203726"/>
              <a:gd name="connsiteX26" fmla="*/ 1392654 w 6807583"/>
              <a:gd name="connsiteY26" fmla="*/ 2237205 h 3203726"/>
              <a:gd name="connsiteX0" fmla="*/ 1392654 w 6807583"/>
              <a:gd name="connsiteY0" fmla="*/ 2237205 h 3203726"/>
              <a:gd name="connsiteX1" fmla="*/ 611604 w 6807583"/>
              <a:gd name="connsiteY1" fmla="*/ 2103855 h 3203726"/>
              <a:gd name="connsiteX2" fmla="*/ 116304 w 6807583"/>
              <a:gd name="connsiteY2" fmla="*/ 1741905 h 3203726"/>
              <a:gd name="connsiteX3" fmla="*/ 2004 w 6807583"/>
              <a:gd name="connsiteY3" fmla="*/ 1227555 h 3203726"/>
              <a:gd name="connsiteX4" fmla="*/ 173454 w 6807583"/>
              <a:gd name="connsiteY4" fmla="*/ 751305 h 3203726"/>
              <a:gd name="connsiteX5" fmla="*/ 497304 w 6807583"/>
              <a:gd name="connsiteY5" fmla="*/ 484605 h 3203726"/>
              <a:gd name="connsiteX6" fmla="*/ 935454 w 6807583"/>
              <a:gd name="connsiteY6" fmla="*/ 427455 h 3203726"/>
              <a:gd name="connsiteX7" fmla="*/ 1545054 w 6807583"/>
              <a:gd name="connsiteY7" fmla="*/ 541755 h 3203726"/>
              <a:gd name="connsiteX8" fmla="*/ 1945104 w 6807583"/>
              <a:gd name="connsiteY8" fmla="*/ 732255 h 3203726"/>
              <a:gd name="connsiteX9" fmla="*/ 2573754 w 6807583"/>
              <a:gd name="connsiteY9" fmla="*/ 979905 h 3203726"/>
              <a:gd name="connsiteX10" fmla="*/ 3411954 w 6807583"/>
              <a:gd name="connsiteY10" fmla="*/ 903705 h 3203726"/>
              <a:gd name="connsiteX11" fmla="*/ 4167913 w 6807583"/>
              <a:gd name="connsiteY11" fmla="*/ 557213 h 3203726"/>
              <a:gd name="connsiteX12" fmla="*/ 4616373 w 6807583"/>
              <a:gd name="connsiteY12" fmla="*/ 379988 h 3203726"/>
              <a:gd name="connsiteX13" fmla="*/ 4745454 w 6807583"/>
              <a:gd name="connsiteY13" fmla="*/ 65505 h 3203726"/>
              <a:gd name="connsiteX14" fmla="*/ 5145504 w 6807583"/>
              <a:gd name="connsiteY14" fmla="*/ 8355 h 3203726"/>
              <a:gd name="connsiteX15" fmla="*/ 5678904 w 6807583"/>
              <a:gd name="connsiteY15" fmla="*/ 27405 h 3203726"/>
              <a:gd name="connsiteX16" fmla="*/ 6345654 w 6807583"/>
              <a:gd name="connsiteY16" fmla="*/ 256005 h 3203726"/>
              <a:gd name="connsiteX17" fmla="*/ 6802854 w 6807583"/>
              <a:gd name="connsiteY17" fmla="*/ 1056105 h 3203726"/>
              <a:gd name="connsiteX18" fmla="*/ 6517104 w 6807583"/>
              <a:gd name="connsiteY18" fmla="*/ 2065755 h 3203726"/>
              <a:gd name="connsiteX19" fmla="*/ 5526504 w 6807583"/>
              <a:gd name="connsiteY19" fmla="*/ 2484855 h 3203726"/>
              <a:gd name="connsiteX20" fmla="*/ 4516854 w 6807583"/>
              <a:gd name="connsiteY20" fmla="*/ 2427705 h 3203726"/>
              <a:gd name="connsiteX21" fmla="*/ 4059654 w 6807583"/>
              <a:gd name="connsiteY21" fmla="*/ 2294355 h 3203726"/>
              <a:gd name="connsiteX22" fmla="*/ 3621504 w 6807583"/>
              <a:gd name="connsiteY22" fmla="*/ 2465805 h 3203726"/>
              <a:gd name="connsiteX23" fmla="*/ 3030954 w 6807583"/>
              <a:gd name="connsiteY23" fmla="*/ 3037305 h 3203726"/>
              <a:gd name="connsiteX24" fmla="*/ 2116554 w 6807583"/>
              <a:gd name="connsiteY24" fmla="*/ 3189705 h 3203726"/>
              <a:gd name="connsiteX25" fmla="*/ 1621254 w 6807583"/>
              <a:gd name="connsiteY25" fmla="*/ 2751555 h 3203726"/>
              <a:gd name="connsiteX26" fmla="*/ 1392654 w 6807583"/>
              <a:gd name="connsiteY26" fmla="*/ 2237205 h 3203726"/>
              <a:gd name="connsiteX0" fmla="*/ 1392654 w 6807583"/>
              <a:gd name="connsiteY0" fmla="*/ 2250306 h 3216827"/>
              <a:gd name="connsiteX1" fmla="*/ 611604 w 6807583"/>
              <a:gd name="connsiteY1" fmla="*/ 2116956 h 3216827"/>
              <a:gd name="connsiteX2" fmla="*/ 116304 w 6807583"/>
              <a:gd name="connsiteY2" fmla="*/ 1755006 h 3216827"/>
              <a:gd name="connsiteX3" fmla="*/ 2004 w 6807583"/>
              <a:gd name="connsiteY3" fmla="*/ 1240656 h 3216827"/>
              <a:gd name="connsiteX4" fmla="*/ 173454 w 6807583"/>
              <a:gd name="connsiteY4" fmla="*/ 764406 h 3216827"/>
              <a:gd name="connsiteX5" fmla="*/ 497304 w 6807583"/>
              <a:gd name="connsiteY5" fmla="*/ 497706 h 3216827"/>
              <a:gd name="connsiteX6" fmla="*/ 935454 w 6807583"/>
              <a:gd name="connsiteY6" fmla="*/ 440556 h 3216827"/>
              <a:gd name="connsiteX7" fmla="*/ 1545054 w 6807583"/>
              <a:gd name="connsiteY7" fmla="*/ 554856 h 3216827"/>
              <a:gd name="connsiteX8" fmla="*/ 1945104 w 6807583"/>
              <a:gd name="connsiteY8" fmla="*/ 745356 h 3216827"/>
              <a:gd name="connsiteX9" fmla="*/ 2573754 w 6807583"/>
              <a:gd name="connsiteY9" fmla="*/ 993006 h 3216827"/>
              <a:gd name="connsiteX10" fmla="*/ 3411954 w 6807583"/>
              <a:gd name="connsiteY10" fmla="*/ 916806 h 3216827"/>
              <a:gd name="connsiteX11" fmla="*/ 4167913 w 6807583"/>
              <a:gd name="connsiteY11" fmla="*/ 570314 h 3216827"/>
              <a:gd name="connsiteX12" fmla="*/ 4616373 w 6807583"/>
              <a:gd name="connsiteY12" fmla="*/ 393089 h 3216827"/>
              <a:gd name="connsiteX13" fmla="*/ 5013150 w 6807583"/>
              <a:gd name="connsiteY13" fmla="*/ 266499 h 3216827"/>
              <a:gd name="connsiteX14" fmla="*/ 5145504 w 6807583"/>
              <a:gd name="connsiteY14" fmla="*/ 21456 h 3216827"/>
              <a:gd name="connsiteX15" fmla="*/ 5678904 w 6807583"/>
              <a:gd name="connsiteY15" fmla="*/ 40506 h 3216827"/>
              <a:gd name="connsiteX16" fmla="*/ 6345654 w 6807583"/>
              <a:gd name="connsiteY16" fmla="*/ 269106 h 3216827"/>
              <a:gd name="connsiteX17" fmla="*/ 6802854 w 6807583"/>
              <a:gd name="connsiteY17" fmla="*/ 1069206 h 3216827"/>
              <a:gd name="connsiteX18" fmla="*/ 6517104 w 6807583"/>
              <a:gd name="connsiteY18" fmla="*/ 2078856 h 3216827"/>
              <a:gd name="connsiteX19" fmla="*/ 5526504 w 6807583"/>
              <a:gd name="connsiteY19" fmla="*/ 2497956 h 3216827"/>
              <a:gd name="connsiteX20" fmla="*/ 4516854 w 6807583"/>
              <a:gd name="connsiteY20" fmla="*/ 2440806 h 3216827"/>
              <a:gd name="connsiteX21" fmla="*/ 4059654 w 6807583"/>
              <a:gd name="connsiteY21" fmla="*/ 2307456 h 3216827"/>
              <a:gd name="connsiteX22" fmla="*/ 3621504 w 6807583"/>
              <a:gd name="connsiteY22" fmla="*/ 2478906 h 3216827"/>
              <a:gd name="connsiteX23" fmla="*/ 3030954 w 6807583"/>
              <a:gd name="connsiteY23" fmla="*/ 3050406 h 3216827"/>
              <a:gd name="connsiteX24" fmla="*/ 2116554 w 6807583"/>
              <a:gd name="connsiteY24" fmla="*/ 3202806 h 3216827"/>
              <a:gd name="connsiteX25" fmla="*/ 1621254 w 6807583"/>
              <a:gd name="connsiteY25" fmla="*/ 2764656 h 3216827"/>
              <a:gd name="connsiteX26" fmla="*/ 1392654 w 6807583"/>
              <a:gd name="connsiteY26" fmla="*/ 2250306 h 3216827"/>
              <a:gd name="connsiteX0" fmla="*/ 1392654 w 6807583"/>
              <a:gd name="connsiteY0" fmla="*/ 2211007 h 3177528"/>
              <a:gd name="connsiteX1" fmla="*/ 611604 w 6807583"/>
              <a:gd name="connsiteY1" fmla="*/ 2077657 h 3177528"/>
              <a:gd name="connsiteX2" fmla="*/ 116304 w 6807583"/>
              <a:gd name="connsiteY2" fmla="*/ 1715707 h 3177528"/>
              <a:gd name="connsiteX3" fmla="*/ 2004 w 6807583"/>
              <a:gd name="connsiteY3" fmla="*/ 1201357 h 3177528"/>
              <a:gd name="connsiteX4" fmla="*/ 173454 w 6807583"/>
              <a:gd name="connsiteY4" fmla="*/ 725107 h 3177528"/>
              <a:gd name="connsiteX5" fmla="*/ 497304 w 6807583"/>
              <a:gd name="connsiteY5" fmla="*/ 458407 h 3177528"/>
              <a:gd name="connsiteX6" fmla="*/ 935454 w 6807583"/>
              <a:gd name="connsiteY6" fmla="*/ 401257 h 3177528"/>
              <a:gd name="connsiteX7" fmla="*/ 1545054 w 6807583"/>
              <a:gd name="connsiteY7" fmla="*/ 515557 h 3177528"/>
              <a:gd name="connsiteX8" fmla="*/ 1945104 w 6807583"/>
              <a:gd name="connsiteY8" fmla="*/ 706057 h 3177528"/>
              <a:gd name="connsiteX9" fmla="*/ 2573754 w 6807583"/>
              <a:gd name="connsiteY9" fmla="*/ 953707 h 3177528"/>
              <a:gd name="connsiteX10" fmla="*/ 3411954 w 6807583"/>
              <a:gd name="connsiteY10" fmla="*/ 877507 h 3177528"/>
              <a:gd name="connsiteX11" fmla="*/ 4167913 w 6807583"/>
              <a:gd name="connsiteY11" fmla="*/ 531015 h 3177528"/>
              <a:gd name="connsiteX12" fmla="*/ 4616373 w 6807583"/>
              <a:gd name="connsiteY12" fmla="*/ 353790 h 3177528"/>
              <a:gd name="connsiteX13" fmla="*/ 5013150 w 6807583"/>
              <a:gd name="connsiteY13" fmla="*/ 227200 h 3177528"/>
              <a:gd name="connsiteX14" fmla="*/ 5537305 w 6807583"/>
              <a:gd name="connsiteY14" fmla="*/ 143284 h 3177528"/>
              <a:gd name="connsiteX15" fmla="*/ 5678904 w 6807583"/>
              <a:gd name="connsiteY15" fmla="*/ 1207 h 3177528"/>
              <a:gd name="connsiteX16" fmla="*/ 6345654 w 6807583"/>
              <a:gd name="connsiteY16" fmla="*/ 229807 h 3177528"/>
              <a:gd name="connsiteX17" fmla="*/ 6802854 w 6807583"/>
              <a:gd name="connsiteY17" fmla="*/ 1029907 h 3177528"/>
              <a:gd name="connsiteX18" fmla="*/ 6517104 w 6807583"/>
              <a:gd name="connsiteY18" fmla="*/ 2039557 h 3177528"/>
              <a:gd name="connsiteX19" fmla="*/ 5526504 w 6807583"/>
              <a:gd name="connsiteY19" fmla="*/ 2458657 h 3177528"/>
              <a:gd name="connsiteX20" fmla="*/ 4516854 w 6807583"/>
              <a:gd name="connsiteY20" fmla="*/ 2401507 h 3177528"/>
              <a:gd name="connsiteX21" fmla="*/ 4059654 w 6807583"/>
              <a:gd name="connsiteY21" fmla="*/ 2268157 h 3177528"/>
              <a:gd name="connsiteX22" fmla="*/ 3621504 w 6807583"/>
              <a:gd name="connsiteY22" fmla="*/ 2439607 h 3177528"/>
              <a:gd name="connsiteX23" fmla="*/ 3030954 w 6807583"/>
              <a:gd name="connsiteY23" fmla="*/ 3011107 h 3177528"/>
              <a:gd name="connsiteX24" fmla="*/ 2116554 w 6807583"/>
              <a:gd name="connsiteY24" fmla="*/ 3163507 h 3177528"/>
              <a:gd name="connsiteX25" fmla="*/ 1621254 w 6807583"/>
              <a:gd name="connsiteY25" fmla="*/ 2725357 h 3177528"/>
              <a:gd name="connsiteX26" fmla="*/ 1392654 w 6807583"/>
              <a:gd name="connsiteY26" fmla="*/ 2211007 h 3177528"/>
              <a:gd name="connsiteX0" fmla="*/ 1392654 w 6807583"/>
              <a:gd name="connsiteY0" fmla="*/ 2069540 h 3036061"/>
              <a:gd name="connsiteX1" fmla="*/ 611604 w 6807583"/>
              <a:gd name="connsiteY1" fmla="*/ 1936190 h 3036061"/>
              <a:gd name="connsiteX2" fmla="*/ 116304 w 6807583"/>
              <a:gd name="connsiteY2" fmla="*/ 1574240 h 3036061"/>
              <a:gd name="connsiteX3" fmla="*/ 2004 w 6807583"/>
              <a:gd name="connsiteY3" fmla="*/ 1059890 h 3036061"/>
              <a:gd name="connsiteX4" fmla="*/ 173454 w 6807583"/>
              <a:gd name="connsiteY4" fmla="*/ 583640 h 3036061"/>
              <a:gd name="connsiteX5" fmla="*/ 497304 w 6807583"/>
              <a:gd name="connsiteY5" fmla="*/ 316940 h 3036061"/>
              <a:gd name="connsiteX6" fmla="*/ 935454 w 6807583"/>
              <a:gd name="connsiteY6" fmla="*/ 259790 h 3036061"/>
              <a:gd name="connsiteX7" fmla="*/ 1545054 w 6807583"/>
              <a:gd name="connsiteY7" fmla="*/ 374090 h 3036061"/>
              <a:gd name="connsiteX8" fmla="*/ 1945104 w 6807583"/>
              <a:gd name="connsiteY8" fmla="*/ 564590 h 3036061"/>
              <a:gd name="connsiteX9" fmla="*/ 2573754 w 6807583"/>
              <a:gd name="connsiteY9" fmla="*/ 812240 h 3036061"/>
              <a:gd name="connsiteX10" fmla="*/ 3411954 w 6807583"/>
              <a:gd name="connsiteY10" fmla="*/ 736040 h 3036061"/>
              <a:gd name="connsiteX11" fmla="*/ 4167913 w 6807583"/>
              <a:gd name="connsiteY11" fmla="*/ 389548 h 3036061"/>
              <a:gd name="connsiteX12" fmla="*/ 4616373 w 6807583"/>
              <a:gd name="connsiteY12" fmla="*/ 212323 h 3036061"/>
              <a:gd name="connsiteX13" fmla="*/ 5013150 w 6807583"/>
              <a:gd name="connsiteY13" fmla="*/ 85733 h 3036061"/>
              <a:gd name="connsiteX14" fmla="*/ 5537305 w 6807583"/>
              <a:gd name="connsiteY14" fmla="*/ 1817 h 3036061"/>
              <a:gd name="connsiteX15" fmla="*/ 5995534 w 6807583"/>
              <a:gd name="connsiteY15" fmla="*/ 165011 h 3036061"/>
              <a:gd name="connsiteX16" fmla="*/ 6345654 w 6807583"/>
              <a:gd name="connsiteY16" fmla="*/ 88340 h 3036061"/>
              <a:gd name="connsiteX17" fmla="*/ 6802854 w 6807583"/>
              <a:gd name="connsiteY17" fmla="*/ 888440 h 3036061"/>
              <a:gd name="connsiteX18" fmla="*/ 6517104 w 6807583"/>
              <a:gd name="connsiteY18" fmla="*/ 1898090 h 3036061"/>
              <a:gd name="connsiteX19" fmla="*/ 5526504 w 6807583"/>
              <a:gd name="connsiteY19" fmla="*/ 2317190 h 3036061"/>
              <a:gd name="connsiteX20" fmla="*/ 4516854 w 6807583"/>
              <a:gd name="connsiteY20" fmla="*/ 2260040 h 3036061"/>
              <a:gd name="connsiteX21" fmla="*/ 4059654 w 6807583"/>
              <a:gd name="connsiteY21" fmla="*/ 2126690 h 3036061"/>
              <a:gd name="connsiteX22" fmla="*/ 3621504 w 6807583"/>
              <a:gd name="connsiteY22" fmla="*/ 2298140 h 3036061"/>
              <a:gd name="connsiteX23" fmla="*/ 3030954 w 6807583"/>
              <a:gd name="connsiteY23" fmla="*/ 2869640 h 3036061"/>
              <a:gd name="connsiteX24" fmla="*/ 2116554 w 6807583"/>
              <a:gd name="connsiteY24" fmla="*/ 3022040 h 3036061"/>
              <a:gd name="connsiteX25" fmla="*/ 1621254 w 6807583"/>
              <a:gd name="connsiteY25" fmla="*/ 2583890 h 3036061"/>
              <a:gd name="connsiteX26" fmla="*/ 1392654 w 6807583"/>
              <a:gd name="connsiteY26" fmla="*/ 2069540 h 3036061"/>
              <a:gd name="connsiteX0" fmla="*/ 1392654 w 6803380"/>
              <a:gd name="connsiteY0" fmla="*/ 2069540 h 3036061"/>
              <a:gd name="connsiteX1" fmla="*/ 611604 w 6803380"/>
              <a:gd name="connsiteY1" fmla="*/ 1936190 h 3036061"/>
              <a:gd name="connsiteX2" fmla="*/ 116304 w 6803380"/>
              <a:gd name="connsiteY2" fmla="*/ 1574240 h 3036061"/>
              <a:gd name="connsiteX3" fmla="*/ 2004 w 6803380"/>
              <a:gd name="connsiteY3" fmla="*/ 1059890 h 3036061"/>
              <a:gd name="connsiteX4" fmla="*/ 173454 w 6803380"/>
              <a:gd name="connsiteY4" fmla="*/ 583640 h 3036061"/>
              <a:gd name="connsiteX5" fmla="*/ 497304 w 6803380"/>
              <a:gd name="connsiteY5" fmla="*/ 316940 h 3036061"/>
              <a:gd name="connsiteX6" fmla="*/ 935454 w 6803380"/>
              <a:gd name="connsiteY6" fmla="*/ 259790 h 3036061"/>
              <a:gd name="connsiteX7" fmla="*/ 1545054 w 6803380"/>
              <a:gd name="connsiteY7" fmla="*/ 374090 h 3036061"/>
              <a:gd name="connsiteX8" fmla="*/ 1945104 w 6803380"/>
              <a:gd name="connsiteY8" fmla="*/ 564590 h 3036061"/>
              <a:gd name="connsiteX9" fmla="*/ 2573754 w 6803380"/>
              <a:gd name="connsiteY9" fmla="*/ 812240 h 3036061"/>
              <a:gd name="connsiteX10" fmla="*/ 3411954 w 6803380"/>
              <a:gd name="connsiteY10" fmla="*/ 736040 h 3036061"/>
              <a:gd name="connsiteX11" fmla="*/ 4167913 w 6803380"/>
              <a:gd name="connsiteY11" fmla="*/ 389548 h 3036061"/>
              <a:gd name="connsiteX12" fmla="*/ 4616373 w 6803380"/>
              <a:gd name="connsiteY12" fmla="*/ 212323 h 3036061"/>
              <a:gd name="connsiteX13" fmla="*/ 5013150 w 6803380"/>
              <a:gd name="connsiteY13" fmla="*/ 85733 h 3036061"/>
              <a:gd name="connsiteX14" fmla="*/ 5537305 w 6803380"/>
              <a:gd name="connsiteY14" fmla="*/ 1817 h 3036061"/>
              <a:gd name="connsiteX15" fmla="*/ 5995534 w 6803380"/>
              <a:gd name="connsiteY15" fmla="*/ 165011 h 3036061"/>
              <a:gd name="connsiteX16" fmla="*/ 6469588 w 6803380"/>
              <a:gd name="connsiteY16" fmla="*/ 450521 h 3036061"/>
              <a:gd name="connsiteX17" fmla="*/ 6802854 w 6803380"/>
              <a:gd name="connsiteY17" fmla="*/ 888440 h 3036061"/>
              <a:gd name="connsiteX18" fmla="*/ 6517104 w 6803380"/>
              <a:gd name="connsiteY18" fmla="*/ 1898090 h 3036061"/>
              <a:gd name="connsiteX19" fmla="*/ 5526504 w 6803380"/>
              <a:gd name="connsiteY19" fmla="*/ 2317190 h 3036061"/>
              <a:gd name="connsiteX20" fmla="*/ 4516854 w 6803380"/>
              <a:gd name="connsiteY20" fmla="*/ 2260040 h 3036061"/>
              <a:gd name="connsiteX21" fmla="*/ 4059654 w 6803380"/>
              <a:gd name="connsiteY21" fmla="*/ 2126690 h 3036061"/>
              <a:gd name="connsiteX22" fmla="*/ 3621504 w 6803380"/>
              <a:gd name="connsiteY22" fmla="*/ 2298140 h 3036061"/>
              <a:gd name="connsiteX23" fmla="*/ 3030954 w 6803380"/>
              <a:gd name="connsiteY23" fmla="*/ 2869640 h 3036061"/>
              <a:gd name="connsiteX24" fmla="*/ 2116554 w 6803380"/>
              <a:gd name="connsiteY24" fmla="*/ 3022040 h 3036061"/>
              <a:gd name="connsiteX25" fmla="*/ 1621254 w 6803380"/>
              <a:gd name="connsiteY25" fmla="*/ 2583890 h 3036061"/>
              <a:gd name="connsiteX26" fmla="*/ 1392654 w 6803380"/>
              <a:gd name="connsiteY26" fmla="*/ 2069540 h 3036061"/>
              <a:gd name="connsiteX0" fmla="*/ 1392654 w 6803379"/>
              <a:gd name="connsiteY0" fmla="*/ 1985831 h 2952352"/>
              <a:gd name="connsiteX1" fmla="*/ 611604 w 6803379"/>
              <a:gd name="connsiteY1" fmla="*/ 1852481 h 2952352"/>
              <a:gd name="connsiteX2" fmla="*/ 116304 w 6803379"/>
              <a:gd name="connsiteY2" fmla="*/ 1490531 h 2952352"/>
              <a:gd name="connsiteX3" fmla="*/ 2004 w 6803379"/>
              <a:gd name="connsiteY3" fmla="*/ 976181 h 2952352"/>
              <a:gd name="connsiteX4" fmla="*/ 173454 w 6803379"/>
              <a:gd name="connsiteY4" fmla="*/ 499931 h 2952352"/>
              <a:gd name="connsiteX5" fmla="*/ 497304 w 6803379"/>
              <a:gd name="connsiteY5" fmla="*/ 233231 h 2952352"/>
              <a:gd name="connsiteX6" fmla="*/ 935454 w 6803379"/>
              <a:gd name="connsiteY6" fmla="*/ 176081 h 2952352"/>
              <a:gd name="connsiteX7" fmla="*/ 1545054 w 6803379"/>
              <a:gd name="connsiteY7" fmla="*/ 290381 h 2952352"/>
              <a:gd name="connsiteX8" fmla="*/ 1945104 w 6803379"/>
              <a:gd name="connsiteY8" fmla="*/ 480881 h 2952352"/>
              <a:gd name="connsiteX9" fmla="*/ 2573754 w 6803379"/>
              <a:gd name="connsiteY9" fmla="*/ 728531 h 2952352"/>
              <a:gd name="connsiteX10" fmla="*/ 3411954 w 6803379"/>
              <a:gd name="connsiteY10" fmla="*/ 652331 h 2952352"/>
              <a:gd name="connsiteX11" fmla="*/ 4167913 w 6803379"/>
              <a:gd name="connsiteY11" fmla="*/ 305839 h 2952352"/>
              <a:gd name="connsiteX12" fmla="*/ 4616373 w 6803379"/>
              <a:gd name="connsiteY12" fmla="*/ 128614 h 2952352"/>
              <a:gd name="connsiteX13" fmla="*/ 5013150 w 6803379"/>
              <a:gd name="connsiteY13" fmla="*/ 2024 h 2952352"/>
              <a:gd name="connsiteX14" fmla="*/ 5396746 w 6803379"/>
              <a:gd name="connsiteY14" fmla="*/ 229871 h 2952352"/>
              <a:gd name="connsiteX15" fmla="*/ 5995534 w 6803379"/>
              <a:gd name="connsiteY15" fmla="*/ 81302 h 2952352"/>
              <a:gd name="connsiteX16" fmla="*/ 6469588 w 6803379"/>
              <a:gd name="connsiteY16" fmla="*/ 366812 h 2952352"/>
              <a:gd name="connsiteX17" fmla="*/ 6802854 w 6803379"/>
              <a:gd name="connsiteY17" fmla="*/ 804731 h 2952352"/>
              <a:gd name="connsiteX18" fmla="*/ 6517104 w 6803379"/>
              <a:gd name="connsiteY18" fmla="*/ 1814381 h 2952352"/>
              <a:gd name="connsiteX19" fmla="*/ 5526504 w 6803379"/>
              <a:gd name="connsiteY19" fmla="*/ 2233481 h 2952352"/>
              <a:gd name="connsiteX20" fmla="*/ 4516854 w 6803379"/>
              <a:gd name="connsiteY20" fmla="*/ 2176331 h 2952352"/>
              <a:gd name="connsiteX21" fmla="*/ 4059654 w 6803379"/>
              <a:gd name="connsiteY21" fmla="*/ 2042981 h 2952352"/>
              <a:gd name="connsiteX22" fmla="*/ 3621504 w 6803379"/>
              <a:gd name="connsiteY22" fmla="*/ 2214431 h 2952352"/>
              <a:gd name="connsiteX23" fmla="*/ 3030954 w 6803379"/>
              <a:gd name="connsiteY23" fmla="*/ 2785931 h 2952352"/>
              <a:gd name="connsiteX24" fmla="*/ 2116554 w 6803379"/>
              <a:gd name="connsiteY24" fmla="*/ 2938331 h 2952352"/>
              <a:gd name="connsiteX25" fmla="*/ 1621254 w 6803379"/>
              <a:gd name="connsiteY25" fmla="*/ 2500181 h 2952352"/>
              <a:gd name="connsiteX26" fmla="*/ 1392654 w 6803379"/>
              <a:gd name="connsiteY26" fmla="*/ 1985831 h 2952352"/>
              <a:gd name="connsiteX0" fmla="*/ 1392654 w 6803379"/>
              <a:gd name="connsiteY0" fmla="*/ 1906840 h 2873361"/>
              <a:gd name="connsiteX1" fmla="*/ 611604 w 6803379"/>
              <a:gd name="connsiteY1" fmla="*/ 1773490 h 2873361"/>
              <a:gd name="connsiteX2" fmla="*/ 116304 w 6803379"/>
              <a:gd name="connsiteY2" fmla="*/ 1411540 h 2873361"/>
              <a:gd name="connsiteX3" fmla="*/ 2004 w 6803379"/>
              <a:gd name="connsiteY3" fmla="*/ 897190 h 2873361"/>
              <a:gd name="connsiteX4" fmla="*/ 173454 w 6803379"/>
              <a:gd name="connsiteY4" fmla="*/ 420940 h 2873361"/>
              <a:gd name="connsiteX5" fmla="*/ 497304 w 6803379"/>
              <a:gd name="connsiteY5" fmla="*/ 154240 h 2873361"/>
              <a:gd name="connsiteX6" fmla="*/ 935454 w 6803379"/>
              <a:gd name="connsiteY6" fmla="*/ 97090 h 2873361"/>
              <a:gd name="connsiteX7" fmla="*/ 1545054 w 6803379"/>
              <a:gd name="connsiteY7" fmla="*/ 211390 h 2873361"/>
              <a:gd name="connsiteX8" fmla="*/ 1945104 w 6803379"/>
              <a:gd name="connsiteY8" fmla="*/ 401890 h 2873361"/>
              <a:gd name="connsiteX9" fmla="*/ 2573754 w 6803379"/>
              <a:gd name="connsiteY9" fmla="*/ 649540 h 2873361"/>
              <a:gd name="connsiteX10" fmla="*/ 3411954 w 6803379"/>
              <a:gd name="connsiteY10" fmla="*/ 573340 h 2873361"/>
              <a:gd name="connsiteX11" fmla="*/ 4167913 w 6803379"/>
              <a:gd name="connsiteY11" fmla="*/ 226848 h 2873361"/>
              <a:gd name="connsiteX12" fmla="*/ 4616373 w 6803379"/>
              <a:gd name="connsiteY12" fmla="*/ 49623 h 2873361"/>
              <a:gd name="connsiteX13" fmla="*/ 4902038 w 6803379"/>
              <a:gd name="connsiteY13" fmla="*/ 110749 h 2873361"/>
              <a:gd name="connsiteX14" fmla="*/ 5396746 w 6803379"/>
              <a:gd name="connsiteY14" fmla="*/ 150880 h 2873361"/>
              <a:gd name="connsiteX15" fmla="*/ 5995534 w 6803379"/>
              <a:gd name="connsiteY15" fmla="*/ 2311 h 2873361"/>
              <a:gd name="connsiteX16" fmla="*/ 6469588 w 6803379"/>
              <a:gd name="connsiteY16" fmla="*/ 287821 h 2873361"/>
              <a:gd name="connsiteX17" fmla="*/ 6802854 w 6803379"/>
              <a:gd name="connsiteY17" fmla="*/ 725740 h 2873361"/>
              <a:gd name="connsiteX18" fmla="*/ 6517104 w 6803379"/>
              <a:gd name="connsiteY18" fmla="*/ 1735390 h 2873361"/>
              <a:gd name="connsiteX19" fmla="*/ 5526504 w 6803379"/>
              <a:gd name="connsiteY19" fmla="*/ 2154490 h 2873361"/>
              <a:gd name="connsiteX20" fmla="*/ 4516854 w 6803379"/>
              <a:gd name="connsiteY20" fmla="*/ 2097340 h 2873361"/>
              <a:gd name="connsiteX21" fmla="*/ 4059654 w 6803379"/>
              <a:gd name="connsiteY21" fmla="*/ 1963990 h 2873361"/>
              <a:gd name="connsiteX22" fmla="*/ 3621504 w 6803379"/>
              <a:gd name="connsiteY22" fmla="*/ 2135440 h 2873361"/>
              <a:gd name="connsiteX23" fmla="*/ 3030954 w 6803379"/>
              <a:gd name="connsiteY23" fmla="*/ 2706940 h 2873361"/>
              <a:gd name="connsiteX24" fmla="*/ 2116554 w 6803379"/>
              <a:gd name="connsiteY24" fmla="*/ 2859340 h 2873361"/>
              <a:gd name="connsiteX25" fmla="*/ 1621254 w 6803379"/>
              <a:gd name="connsiteY25" fmla="*/ 2421190 h 2873361"/>
              <a:gd name="connsiteX26" fmla="*/ 1392654 w 6803379"/>
              <a:gd name="connsiteY26" fmla="*/ 1906840 h 287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803379" h="2873361">
                <a:moveTo>
                  <a:pt x="1392654" y="1906840"/>
                </a:moveTo>
                <a:cubicBezTo>
                  <a:pt x="1224379" y="1798890"/>
                  <a:pt x="824329" y="1856040"/>
                  <a:pt x="611604" y="1773490"/>
                </a:cubicBezTo>
                <a:cubicBezTo>
                  <a:pt x="398879" y="1690940"/>
                  <a:pt x="217904" y="1557590"/>
                  <a:pt x="116304" y="1411540"/>
                </a:cubicBezTo>
                <a:cubicBezTo>
                  <a:pt x="14704" y="1265490"/>
                  <a:pt x="-7521" y="1062290"/>
                  <a:pt x="2004" y="897190"/>
                </a:cubicBezTo>
                <a:cubicBezTo>
                  <a:pt x="11529" y="732090"/>
                  <a:pt x="90904" y="544765"/>
                  <a:pt x="173454" y="420940"/>
                </a:cubicBezTo>
                <a:cubicBezTo>
                  <a:pt x="256004" y="297115"/>
                  <a:pt x="370304" y="208215"/>
                  <a:pt x="497304" y="154240"/>
                </a:cubicBezTo>
                <a:cubicBezTo>
                  <a:pt x="624304" y="100265"/>
                  <a:pt x="760829" y="87565"/>
                  <a:pt x="935454" y="97090"/>
                </a:cubicBezTo>
                <a:cubicBezTo>
                  <a:pt x="1110079" y="106615"/>
                  <a:pt x="1376779" y="160590"/>
                  <a:pt x="1545054" y="211390"/>
                </a:cubicBezTo>
                <a:cubicBezTo>
                  <a:pt x="1713329" y="262190"/>
                  <a:pt x="1773654" y="328865"/>
                  <a:pt x="1945104" y="401890"/>
                </a:cubicBezTo>
                <a:cubicBezTo>
                  <a:pt x="2116554" y="474915"/>
                  <a:pt x="2329279" y="620965"/>
                  <a:pt x="2573754" y="649540"/>
                </a:cubicBezTo>
                <a:cubicBezTo>
                  <a:pt x="2818229" y="678115"/>
                  <a:pt x="3146261" y="643789"/>
                  <a:pt x="3411954" y="573340"/>
                </a:cubicBezTo>
                <a:cubicBezTo>
                  <a:pt x="3677647" y="502891"/>
                  <a:pt x="3967177" y="314134"/>
                  <a:pt x="4167913" y="226848"/>
                </a:cubicBezTo>
                <a:cubicBezTo>
                  <a:pt x="4368650" y="139562"/>
                  <a:pt x="4494019" y="68973"/>
                  <a:pt x="4616373" y="49623"/>
                </a:cubicBezTo>
                <a:cubicBezTo>
                  <a:pt x="4738727" y="30273"/>
                  <a:pt x="4771976" y="93873"/>
                  <a:pt x="4902038" y="110749"/>
                </a:cubicBezTo>
                <a:cubicBezTo>
                  <a:pt x="5032100" y="127625"/>
                  <a:pt x="5214497" y="168953"/>
                  <a:pt x="5396746" y="150880"/>
                </a:cubicBezTo>
                <a:cubicBezTo>
                  <a:pt x="5578995" y="132807"/>
                  <a:pt x="5816727" y="-20512"/>
                  <a:pt x="5995534" y="2311"/>
                </a:cubicBezTo>
                <a:cubicBezTo>
                  <a:pt x="6174341" y="25135"/>
                  <a:pt x="6335035" y="167250"/>
                  <a:pt x="6469588" y="287821"/>
                </a:cubicBezTo>
                <a:cubicBezTo>
                  <a:pt x="6604141" y="408392"/>
                  <a:pt x="6794935" y="484479"/>
                  <a:pt x="6802854" y="725740"/>
                </a:cubicBezTo>
                <a:cubicBezTo>
                  <a:pt x="6810773" y="967001"/>
                  <a:pt x="6729829" y="1497265"/>
                  <a:pt x="6517104" y="1735390"/>
                </a:cubicBezTo>
                <a:cubicBezTo>
                  <a:pt x="6304379" y="1973515"/>
                  <a:pt x="5859879" y="2094165"/>
                  <a:pt x="5526504" y="2154490"/>
                </a:cubicBezTo>
                <a:cubicBezTo>
                  <a:pt x="5193129" y="2214815"/>
                  <a:pt x="4761329" y="2129090"/>
                  <a:pt x="4516854" y="2097340"/>
                </a:cubicBezTo>
                <a:cubicBezTo>
                  <a:pt x="4272379" y="2065590"/>
                  <a:pt x="4208879" y="1957640"/>
                  <a:pt x="4059654" y="1963990"/>
                </a:cubicBezTo>
                <a:cubicBezTo>
                  <a:pt x="3910429" y="1970340"/>
                  <a:pt x="3792954" y="2011615"/>
                  <a:pt x="3621504" y="2135440"/>
                </a:cubicBezTo>
                <a:cubicBezTo>
                  <a:pt x="3450054" y="2259265"/>
                  <a:pt x="3281779" y="2586290"/>
                  <a:pt x="3030954" y="2706940"/>
                </a:cubicBezTo>
                <a:cubicBezTo>
                  <a:pt x="2780129" y="2827590"/>
                  <a:pt x="2351504" y="2906965"/>
                  <a:pt x="2116554" y="2859340"/>
                </a:cubicBezTo>
                <a:cubicBezTo>
                  <a:pt x="1881604" y="2811715"/>
                  <a:pt x="1735554" y="2583115"/>
                  <a:pt x="1621254" y="2421190"/>
                </a:cubicBezTo>
                <a:cubicBezTo>
                  <a:pt x="1506954" y="2259265"/>
                  <a:pt x="1560929" y="2014790"/>
                  <a:pt x="1392654" y="1906840"/>
                </a:cubicBezTo>
                <a:close/>
              </a:path>
            </a:pathLst>
          </a:custGeom>
          <a:solidFill>
            <a:srgbClr val="FFAFAF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3"/>
          </p:cNvCxnSpPr>
          <p:nvPr/>
        </p:nvCxnSpPr>
        <p:spPr>
          <a:xfrm flipH="1" flipV="1">
            <a:off x="173115" y="4110446"/>
            <a:ext cx="4614910" cy="2126868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 noChangeAspect="1"/>
          </p:cNvCxnSpPr>
          <p:nvPr/>
        </p:nvCxnSpPr>
        <p:spPr>
          <a:xfrm flipV="1">
            <a:off x="1024558" y="4471020"/>
            <a:ext cx="711116" cy="1542990"/>
          </a:xfrm>
          <a:prstGeom prst="straightConnector1">
            <a:avLst/>
          </a:prstGeom>
          <a:ln w="508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97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فشردگی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7436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دایره یک شکل کاملا فشرده است و فشردگی یک شکل می‏تواند از مقایسه با آن بدست بیاید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2619968"/>
                <a:ext cx="4631524" cy="8356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𝐶𝑜𝑚𝑝𝑎𝑐𝑡𝑛𝑒𝑠𝑠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𝐴𝑟𝑒𝑎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𝑃𝑒𝑟𝑖𝑚𝑒𝑡𝑒𝑟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619968"/>
                <a:ext cx="4631524" cy="8356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64" y="3987150"/>
            <a:ext cx="2590562" cy="1838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6" y="3987150"/>
            <a:ext cx="2099228" cy="1838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6357" y="3987150"/>
            <a:ext cx="1844364" cy="1838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052" y="3991572"/>
            <a:ext cx="1476415" cy="1834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68386" y="5885460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386" y="5885460"/>
                <a:ext cx="76944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08307" y="5885460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307" y="5885460"/>
                <a:ext cx="298159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39647" y="5885459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47" y="5885459"/>
                <a:ext cx="76944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419872" y="5885458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5885458"/>
                <a:ext cx="76944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17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صلب بودن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400209"/>
            <a:ext cx="8975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میزان چگال بودن یک شکل را ارزیابی می‏کند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2348880"/>
                <a:ext cx="3808415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𝑆𝑜𝑙𝑖𝑑𝑖𝑡𝑦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𝐴𝑟𝑒𝑎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𝐶𝑜𝑛𝑣𝑒𝑥𝐴𝑟𝑒𝑎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348880"/>
                <a:ext cx="3808415" cy="809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464" y="3987150"/>
            <a:ext cx="2590562" cy="1838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6" y="3987150"/>
            <a:ext cx="2099228" cy="18389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357" y="3987150"/>
            <a:ext cx="1844364" cy="18389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052" y="3991572"/>
            <a:ext cx="1476415" cy="1834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793183" y="5885458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183" y="5885458"/>
                <a:ext cx="29815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029459" y="5885458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459" y="5885458"/>
                <a:ext cx="29815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39647" y="5885459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647" y="5885459"/>
                <a:ext cx="76944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419872" y="5885458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872" y="5885458"/>
                <a:ext cx="76944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77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کشیدگی (گریز از مرکز)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6485" y="1362428"/>
            <a:ext cx="901167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میزان کشیده بودن یک شکل را می‏توان با استفاده از اندازه محورهای اصلی و فرعی آن مشخص شود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8413" y="3155223"/>
                <a:ext cx="5386346" cy="893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𝐸𝑐𝑐𝑒𝑛𝑡𝑟𝑖𝑐𝑖𝑡𝑦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𝑀𝑖𝑛𝑜𝑟𝐴𝑥𝑖𝑠𝐿𝑒𝑛𝑔𝑡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𝑎𝑗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𝑜𝑟𝐴𝑥𝑖𝑠𝐿𝑒𝑛𝑔𝑡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13" y="3155223"/>
                <a:ext cx="5386346" cy="8935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64133" y="2901883"/>
                <a:ext cx="6963894" cy="1273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𝐸𝑐𝑐𝑒𝑛𝑡𝑟𝑖𝑐𝑖𝑡𝑦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𝑀𝑖𝑛𝑜𝑟𝐴𝑥𝑖𝑠𝐿𝑒𝑛𝑔𝑡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num>
                                    <m:den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𝑀𝑎𝑗𝑜𝑟𝐴𝑥𝑖𝑠𝐿𝑒𝑛𝑔𝑡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3" y="2901883"/>
                <a:ext cx="6963894" cy="1273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62" y="4461686"/>
            <a:ext cx="2590562" cy="18389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4461686"/>
            <a:ext cx="2099228" cy="1838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955" y="4461686"/>
            <a:ext cx="1844364" cy="1838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7650" y="4466108"/>
            <a:ext cx="1476415" cy="1834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01136" y="6333768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136" y="6333768"/>
                <a:ext cx="76944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41057" y="6333768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057" y="6333768"/>
                <a:ext cx="29815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72397" y="6333767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97" y="6333767"/>
                <a:ext cx="76944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52622" y="6333766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622" y="6333766"/>
                <a:ext cx="76944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44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ویژگی‏های هندسی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985" y="1772816"/>
            <a:ext cx="2590562" cy="18389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7" y="1772816"/>
            <a:ext cx="2099228" cy="1838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878" y="1772816"/>
            <a:ext cx="1844364" cy="1838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8573" y="1777238"/>
            <a:ext cx="1476415" cy="1834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88371" y="3794059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52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371" y="3794059"/>
                <a:ext cx="769441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28292" y="3794059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92" y="3794059"/>
                <a:ext cx="29815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59632" y="3794058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794058"/>
                <a:ext cx="76944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39857" y="3794057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857" y="3794057"/>
                <a:ext cx="76944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113168" y="4407261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168" y="4407261"/>
                <a:ext cx="29815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349444" y="4407261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444" y="4407261"/>
                <a:ext cx="29815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259632" y="4407262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72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407262"/>
                <a:ext cx="76944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9857" y="4407261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857" y="4407261"/>
                <a:ext cx="76944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888371" y="5134734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97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371" y="5134734"/>
                <a:ext cx="76944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328292" y="5134734"/>
                <a:ext cx="2981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292" y="5134734"/>
                <a:ext cx="298159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259632" y="5134733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45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134733"/>
                <a:ext cx="76944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739857" y="5134732"/>
                <a:ext cx="7694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83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857" y="5134732"/>
                <a:ext cx="769441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-24715" y="3769601"/>
                <a:ext cx="10110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𝐶𝑜𝑚𝑝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15" y="3769601"/>
                <a:ext cx="1011046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-19359" y="4407260"/>
                <a:ext cx="9283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𝑆𝑜𝑙𝑖𝑑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359" y="4407260"/>
                <a:ext cx="928331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-12940" y="5134731"/>
                <a:ext cx="8398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𝐸𝑐𝑐𝑒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940" y="5134731"/>
                <a:ext cx="839845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37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ویژگی‏های هندسی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81921"/>
            <a:ext cx="8069530" cy="1355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883353"/>
                  </p:ext>
                </p:extLst>
              </p:nvPr>
            </p:nvGraphicFramePr>
            <p:xfrm>
              <a:off x="107505" y="3428784"/>
              <a:ext cx="9014192" cy="1705947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19472">
                      <a:extLst>
                        <a:ext uri="{9D8B030D-6E8A-4147-A177-3AD203B41FA5}">
                          <a16:colId xmlns:a16="http://schemas.microsoft.com/office/drawing/2014/main" val="3823654911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767968527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2515890007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3352649164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736086238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1871467028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3779442763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1431488973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146892307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3222263584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2263353815"/>
                        </a:ext>
                      </a:extLst>
                    </a:gridCol>
                  </a:tblGrid>
                  <a:tr h="5686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𝐶𝑜𝑚𝑝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51524049"/>
                      </a:ext>
                    </a:extLst>
                  </a:tr>
                  <a:tr h="5686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𝑆𝑜𝑙𝑖𝑑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0.81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23025021"/>
                      </a:ext>
                    </a:extLst>
                  </a:tr>
                  <a:tr h="56864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</a:rPr>
                                  <m:t>𝐸𝑐𝑐𝑒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0.92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790548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7883353"/>
                  </p:ext>
                </p:extLst>
              </p:nvPr>
            </p:nvGraphicFramePr>
            <p:xfrm>
              <a:off x="107505" y="3428784"/>
              <a:ext cx="9014192" cy="1705947"/>
            </p:xfrm>
            <a:graphic>
              <a:graphicData uri="http://schemas.openxmlformats.org/drawingml/2006/table">
                <a:tbl>
                  <a:tblPr firstRow="1" bandRow="1">
                    <a:tableStyleId>{C4B1156A-380E-4F78-BDF5-A606A8083BF9}</a:tableStyleId>
                  </a:tblPr>
                  <a:tblGrid>
                    <a:gridCol w="819472">
                      <a:extLst>
                        <a:ext uri="{9D8B030D-6E8A-4147-A177-3AD203B41FA5}">
                          <a16:colId xmlns:a16="http://schemas.microsoft.com/office/drawing/2014/main" val="3823654911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767968527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2515890007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3352649164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736086238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1871467028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3779442763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1431488973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146892307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3222263584"/>
                        </a:ext>
                      </a:extLst>
                    </a:gridCol>
                    <a:gridCol w="819472">
                      <a:extLst>
                        <a:ext uri="{9D8B030D-6E8A-4147-A177-3AD203B41FA5}">
                          <a16:colId xmlns:a16="http://schemas.microsoft.com/office/drawing/2014/main" val="2263353815"/>
                        </a:ext>
                      </a:extLst>
                    </a:gridCol>
                  </a:tblGrid>
                  <a:tr h="5686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" t="-1064" r="-997778" b="-20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0.44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0.42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0.33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0.52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851524049"/>
                      </a:ext>
                    </a:extLst>
                  </a:tr>
                  <a:tr h="5686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" t="-102151" r="-997778" b="-1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0.68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0.81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923025021"/>
                      </a:ext>
                    </a:extLst>
                  </a:tr>
                  <a:tr h="5686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" t="-200000" r="-997778" b="-2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0.98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0.87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0.79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0.85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0.73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0.72</a:t>
                          </a: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0.92</a:t>
                          </a: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79054899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61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</a:t>
            </a: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 dirty="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کدهای زنجیره‏ای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67360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مرز یک ناحیه متصل را توسط زنجیره‏ای از کدها بازنمایی می‏کند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روش، موقعیت هر پیکسل مرزی نسبت به پیکسل قبلی خود توسط یک کد مشخص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9"/>
          <a:stretch/>
        </p:blipFill>
        <p:spPr bwMode="auto">
          <a:xfrm>
            <a:off x="140283" y="4021143"/>
            <a:ext cx="5577061" cy="260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4021778"/>
            <a:ext cx="2242178" cy="260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کدهای </a:t>
            </a:r>
            <a:r>
              <a:rPr lang="fa-IR" dirty="0" err="1"/>
              <a:t>زنجیره‏</a:t>
            </a:r>
            <a:r>
              <a:rPr lang="fa-IR" dirty="0" err="1" smtClean="0"/>
              <a:t>ای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470" y="1482148"/>
            <a:ext cx="2171700" cy="2524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731" y="4651339"/>
            <a:ext cx="1782332" cy="1824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913" y="4107641"/>
            <a:ext cx="1733550" cy="2695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9" y="4651339"/>
            <a:ext cx="1803173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619" y="4057650"/>
            <a:ext cx="1724025" cy="28003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648170" y="3501008"/>
            <a:ext cx="2541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076666553321212</a:t>
            </a:r>
            <a:endParaRPr lang="en-US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-64047" y="3501008"/>
            <a:ext cx="35778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0033333323221211101101</a:t>
            </a:r>
            <a:endParaRPr lang="en-US" sz="2200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6084167" y="1557338"/>
            <a:ext cx="287250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مشکلات</a:t>
            </a:r>
            <a:endParaRPr lang="en-US" alt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76539" y="2421096"/>
            <a:ext cx="298454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وابسته به مقیاس</a:t>
            </a:r>
            <a:endParaRPr lang="en-US" alt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954652" y="2436485"/>
            <a:ext cx="2984546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وابسته به چرخش</a:t>
            </a:r>
            <a:endParaRPr lang="en-US" alt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67966" y="1557338"/>
            <a:ext cx="287250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وابسته به نقطه شروع</a:t>
            </a:r>
            <a:endParaRPr lang="en-US" altLang="en-US" dirty="0">
              <a:solidFill>
                <a:srgbClr val="FF0000"/>
              </a:solidFill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405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6000" dirty="0" smtClean="0"/>
              <a:t>کدهای </a:t>
            </a:r>
            <a:r>
              <a:rPr lang="fa-IR" sz="6000" dirty="0"/>
              <a:t>زنجیره‏</a:t>
            </a:r>
            <a:r>
              <a:rPr lang="fa-IR" sz="6000" dirty="0" smtClean="0"/>
              <a:t>ای-</a:t>
            </a:r>
            <a:r>
              <a:rPr lang="fa-IR" sz="6000" dirty="0"/>
              <a:t> </a:t>
            </a:r>
            <a:r>
              <a:rPr lang="fa-IR" sz="6000" dirty="0" smtClean="0"/>
              <a:t>نقطه شروع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718219"/>
            <a:ext cx="1944216" cy="3023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62968" y="3985655"/>
            <a:ext cx="2541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076666553321212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183648" y="3849971"/>
            <a:ext cx="182880" cy="18288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59074" y="5783892"/>
            <a:ext cx="182880" cy="18288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62968" y="5657211"/>
            <a:ext cx="2541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553321212076666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4457" y="1395698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چطور می‏توان یک کد زنجیره‏ای یکتا برای این شکل بدست آورد؟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می‏توان از هر نقطه‏ای شروع کرد و سپس به تعداد لازم شیفت چرخشی دارد تا کوچکترین (یا بزرگترین) عدد صحیح بدست بیاید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01183" y="3985655"/>
            <a:ext cx="2980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→  076666553321212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01183" y="5589240"/>
            <a:ext cx="2980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solidFill>
                  <a:srgbClr val="00B050"/>
                </a:solidFill>
              </a:rPr>
              <a:t>→  076666553321212</a:t>
            </a:r>
            <a:endParaRPr lang="en-US" sz="2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99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کدهای زنجیره‏</a:t>
            </a:r>
            <a:r>
              <a:rPr lang="fa-IR" dirty="0" smtClean="0"/>
              <a:t>ای-چرخش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23</a:t>
            </a:fld>
            <a:endParaRPr lang="en-US" alt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69785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منظور مستقل کردن توصیف از زاویه شکل، می‏توان تفاضل مرتبه اول این رشته را محاسبه کرد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 شیفت چرخشی داد تا کوچکترین عدد صحیح حاصل شد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47170"/>
              </p:ext>
            </p:extLst>
          </p:nvPr>
        </p:nvGraphicFramePr>
        <p:xfrm>
          <a:off x="-47416" y="4132853"/>
          <a:ext cx="182880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17194143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7464139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0583131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20409906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669767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167064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81676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968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020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832282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898138"/>
              </p:ext>
            </p:extLst>
          </p:nvPr>
        </p:nvGraphicFramePr>
        <p:xfrm>
          <a:off x="1781384" y="5056584"/>
          <a:ext cx="27432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126212553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2119986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3795919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96774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2000688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92285257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0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47293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704369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1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3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282624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6C31"/>
                          </a:solidFill>
                        </a:rPr>
                        <a:t>2</a:t>
                      </a:r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rgbClr val="006C3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6766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68275" y="3332257"/>
                <a:ext cx="2123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003333221111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3332257"/>
                <a:ext cx="2123979" cy="369332"/>
              </a:xfrm>
              <a:prstGeom prst="rect">
                <a:avLst/>
              </a:prstGeom>
              <a:blipFill>
                <a:blip r:embed="rId3"/>
                <a:stretch>
                  <a:fillRect l="-2874" r="-287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69681" y="3332257"/>
                <a:ext cx="2475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303000303000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681" y="3332257"/>
                <a:ext cx="2475549" cy="369332"/>
              </a:xfrm>
              <a:prstGeom prst="rect">
                <a:avLst/>
              </a:prstGeom>
              <a:blipFill>
                <a:blip r:embed="rId4"/>
                <a:stretch>
                  <a:fillRect l="-1232" r="-221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8275" y="3764383"/>
                <a:ext cx="2123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000033222211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3764383"/>
                <a:ext cx="2123979" cy="369332"/>
              </a:xfrm>
              <a:prstGeom prst="rect">
                <a:avLst/>
              </a:prstGeom>
              <a:blipFill>
                <a:blip r:embed="rId5"/>
                <a:stretch>
                  <a:fillRect l="-2874" r="-287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69681" y="3764383"/>
                <a:ext cx="2475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300030300030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681" y="3764383"/>
                <a:ext cx="2475549" cy="369332"/>
              </a:xfrm>
              <a:prstGeom prst="rect">
                <a:avLst/>
              </a:prstGeom>
              <a:blipFill>
                <a:blip r:embed="rId6"/>
                <a:stretch>
                  <a:fillRect l="-1232" r="-221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22657" y="3332257"/>
                <a:ext cx="2475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000303000303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657" y="3332257"/>
                <a:ext cx="2475549" cy="369332"/>
              </a:xfrm>
              <a:prstGeom prst="rect">
                <a:avLst/>
              </a:prstGeom>
              <a:blipFill>
                <a:blip r:embed="rId7"/>
                <a:stretch>
                  <a:fillRect l="-1232" r="-221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522656" y="3764383"/>
                <a:ext cx="2475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000303000303</m:t>
                      </m:r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2656" y="3764383"/>
                <a:ext cx="2475549" cy="369332"/>
              </a:xfrm>
              <a:prstGeom prst="rect">
                <a:avLst/>
              </a:prstGeom>
              <a:blipFill>
                <a:blip r:embed="rId8"/>
                <a:stretch>
                  <a:fillRect l="-1232" r="-221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885042" y="4673994"/>
                <a:ext cx="15901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042" y="4673994"/>
                <a:ext cx="1590179" cy="369332"/>
              </a:xfrm>
              <a:prstGeom prst="rect">
                <a:avLst/>
              </a:prstGeom>
              <a:blipFill>
                <a:blip r:embed="rId9"/>
                <a:stretch>
                  <a:fillRect l="-3448" r="-383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726682" y="4654944"/>
                <a:ext cx="29040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                      )%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682" y="4654944"/>
                <a:ext cx="2904065" cy="369332"/>
              </a:xfrm>
              <a:prstGeom prst="rect">
                <a:avLst/>
              </a:prstGeom>
              <a:blipFill>
                <a:blip r:embed="rId10"/>
                <a:stretch>
                  <a:fillRect l="-1677" r="-629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764782" y="5128298"/>
                <a:ext cx="2061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)%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782" y="5128298"/>
                <a:ext cx="2061462" cy="369332"/>
              </a:xfrm>
              <a:prstGeom prst="rect">
                <a:avLst/>
              </a:prstGeom>
              <a:blipFill>
                <a:blip r:embed="rId11"/>
                <a:stretch>
                  <a:fillRect l="-4734" r="-2663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760962" y="5582602"/>
                <a:ext cx="2061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)%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0962" y="5582602"/>
                <a:ext cx="2061462" cy="369332"/>
              </a:xfrm>
              <a:prstGeom prst="rect">
                <a:avLst/>
              </a:prstGeom>
              <a:blipFill>
                <a:blip r:embed="rId12"/>
                <a:stretch>
                  <a:fillRect l="-4734" r="-2663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36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13" grpId="0"/>
      <p:bldP spid="20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کدهای زنجیره‏</a:t>
            </a:r>
            <a:r>
              <a:rPr lang="fa-IR" dirty="0" smtClean="0"/>
              <a:t>ای-مقیاس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4" name="Picture 5" descr="Picture1_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42" b="53977"/>
          <a:stretch/>
        </p:blipFill>
        <p:spPr bwMode="auto">
          <a:xfrm>
            <a:off x="174444" y="3147043"/>
            <a:ext cx="2808312" cy="33283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Picture1_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6" r="2197" b="53977"/>
          <a:stretch/>
        </p:blipFill>
        <p:spPr bwMode="auto">
          <a:xfrm>
            <a:off x="3275856" y="3147043"/>
            <a:ext cx="2808312" cy="33283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8275" y="1402061"/>
            <a:ext cx="87884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منظور نرمالیزه کردن مقیاس، می‏توان مرز را با رزولوشن کمتری نمونه‏برداری کرد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534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امضا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6"/>
          <a:stretch/>
        </p:blipFill>
        <p:spPr bwMode="auto">
          <a:xfrm>
            <a:off x="0" y="2941747"/>
            <a:ext cx="6658571" cy="39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03848" y="4869160"/>
            <a:ext cx="3454723" cy="202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813489"/>
            <a:ext cx="3454723" cy="202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34958" y="2941747"/>
            <a:ext cx="3454723" cy="20270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6" y="1379323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روش (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signature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)، فاصله مرز شکل در هر زاویه نسبت به مرکز شکل محاسبه شده و به صورت یک بردار 1 بعدی بازنمایی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منظور کاهش حساسیت به زاویه شکل می‏توان زاویه شروع را متناسب با دورترین نقطه در نظر گرفت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منظور کاهش حساسیت به مقیاس می‏توان منحنی را به مقدار ماکزیمم یا میانگین نرمالیزه کرد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336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2" animBg="1"/>
      <p:bldP spid="9" grpId="0" animBg="1"/>
      <p:bldP spid="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توصیفگرهای </a:t>
            </a:r>
            <a:r>
              <a:rPr lang="fa-IR" sz="80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رنگ</a:t>
            </a:r>
            <a:endParaRPr lang="fa-IR" sz="8000" b="1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908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فضای رنگی </a:t>
            </a:r>
            <a:r>
              <a:rPr lang="en-US" sz="6000" dirty="0" smtClean="0"/>
              <a:t>HSL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91154"/>
              </p:ext>
            </p:extLst>
          </p:nvPr>
        </p:nvGraphicFramePr>
        <p:xfrm>
          <a:off x="323528" y="2861497"/>
          <a:ext cx="3291840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153306895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8857948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5465296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2238795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10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6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54351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C8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96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94678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9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3053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000599"/>
              </p:ext>
            </p:extLst>
          </p:nvPr>
        </p:nvGraphicFramePr>
        <p:xfrm>
          <a:off x="3923928" y="1484784"/>
          <a:ext cx="3291840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153306895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8857948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5465296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2238795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54351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94678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4646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B4B4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3053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388574"/>
              </p:ext>
            </p:extLst>
          </p:nvPr>
        </p:nvGraphicFramePr>
        <p:xfrm>
          <a:off x="3923928" y="4221088"/>
          <a:ext cx="3291840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1533068955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885794854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15465296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22387951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543517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946781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AAA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630532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283911" y="2457614"/>
            <a:ext cx="17251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22222"/>
                </a:solidFill>
              </a:rPr>
              <a:t>Lightness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7283911" y="5189963"/>
            <a:ext cx="8451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222222"/>
                </a:solidFill>
              </a:rPr>
              <a:t>Hue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461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هیستوگرام رنگ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48" y="4185657"/>
            <a:ext cx="2381250" cy="2333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034" y="4281197"/>
            <a:ext cx="3524250" cy="2152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5" y="1557339"/>
            <a:ext cx="4499229" cy="2370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595" y="1557339"/>
            <a:ext cx="4452557" cy="23896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04763" y="4812973"/>
            <a:ext cx="1764792" cy="1078992"/>
          </a:xfrm>
          <a:prstGeom prst="rect">
            <a:avLst/>
          </a:prstGeom>
          <a:noFill/>
          <a:ln w="50800">
            <a:solidFill>
              <a:srgbClr val="006C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6261895" y="4771825"/>
            <a:ext cx="1185956" cy="1161288"/>
          </a:xfrm>
          <a:prstGeom prst="rect">
            <a:avLst/>
          </a:prstGeom>
          <a:noFill/>
          <a:ln w="50800">
            <a:solidFill>
              <a:srgbClr val="006C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09" y="1615009"/>
            <a:ext cx="4562475" cy="240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5748" y="1610742"/>
            <a:ext cx="4467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91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شاخص پوشش گیاهی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NDVI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(</a:t>
            </a:r>
            <a:r>
              <a:rPr lang="en-US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normalized difference vegetation index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) یک شاخص ساده برای تشخیص وجود پوشش گیاهی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8275" y="2850000"/>
                <a:ext cx="3143168" cy="825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2850000"/>
                <a:ext cx="3143168" cy="8252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www.greenaerotech.com/wp-content/uploads/2016/01/what-is-ndvi-crop-health-plant-stress-300x25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7" y="3861048"/>
            <a:ext cx="3188506" cy="273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vot irrigation rgb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23357"/>
            <a:ext cx="4762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ivot irrigation ndv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702812"/>
            <a:ext cx="4762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02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طبقه‏بندی تصویر</a:t>
            </a:r>
            <a:endParaRPr lang="fa-IR" sz="8000" b="1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152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توصیفگرهای </a:t>
            </a:r>
            <a:r>
              <a:rPr lang="fa-IR" sz="8000" b="1" dirty="0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بافت</a:t>
            </a:r>
            <a:endParaRPr lang="fa-IR" sz="8000" b="1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1521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الگوهای دودویی محلی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403759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یکی از متداول‏ترین ویژگی‏ها در حوزه تحلیل تصویر 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LBP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روش هر پیکسل توسط یک کد بازنمایی می‏شود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کد </a:t>
            </a:r>
            <a:r>
              <a:rPr lang="en-US" altLang="en-US" sz="2800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LBP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برای هر پیکسل از مقایسه مقدار آن پیکسل نسبت به مقدار پیکسل‏های همسایه بدست می‏آید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71600" y="6364534"/>
                <a:ext cx="784702" cy="376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6364534"/>
                <a:ext cx="784702" cy="376065"/>
              </a:xfrm>
              <a:prstGeom prst="rect">
                <a:avLst/>
              </a:prstGeom>
              <a:blipFill>
                <a:blip r:embed="rId2"/>
                <a:stretch>
                  <a:fillRect l="-7752" r="-1550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70528" y="6342394"/>
                <a:ext cx="873444" cy="376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528" y="6342394"/>
                <a:ext cx="873444" cy="376642"/>
              </a:xfrm>
              <a:prstGeom prst="rect">
                <a:avLst/>
              </a:prstGeom>
              <a:blipFill>
                <a:blip r:embed="rId3"/>
                <a:stretch>
                  <a:fillRect l="-6993" r="-2098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58198" y="6364534"/>
                <a:ext cx="791306" cy="3768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198" y="6364534"/>
                <a:ext cx="791306" cy="376834"/>
              </a:xfrm>
              <a:prstGeom prst="rect">
                <a:avLst/>
              </a:prstGeom>
              <a:blipFill>
                <a:blip r:embed="rId4"/>
                <a:stretch>
                  <a:fillRect l="-7692" r="-1538" b="-1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4049442"/>
            <a:ext cx="6996013" cy="230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107" y="3005940"/>
            <a:ext cx="3988423" cy="3807436"/>
          </a:xfrm>
          <a:prstGeom prst="rect">
            <a:avLst/>
          </a:prstGeom>
        </p:spPr>
      </p:pic>
      <p:sp>
        <p:nvSpPr>
          <p:cNvPr id="10" name="Oval 9"/>
          <p:cNvSpPr>
            <a:spLocks noChangeAspect="1"/>
          </p:cNvSpPr>
          <p:nvPr/>
        </p:nvSpPr>
        <p:spPr>
          <a:xfrm>
            <a:off x="3635896" y="5157192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4231827" y="4989210"/>
            <a:ext cx="216024" cy="216024"/>
          </a:xfrm>
          <a:prstGeom prst="ellipse">
            <a:avLst/>
          </a:prstGeom>
          <a:noFill/>
          <a:ln>
            <a:solidFill>
              <a:srgbClr val="000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813328" y="3201300"/>
            <a:ext cx="216024" cy="21602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5069960" y="3605957"/>
            <a:ext cx="216024" cy="216024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667062" y="4983008"/>
            <a:ext cx="216024" cy="216024"/>
          </a:xfrm>
          <a:prstGeom prst="ellipse">
            <a:avLst/>
          </a:prstGeom>
          <a:noFill/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6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الگوهای </a:t>
            </a:r>
            <a:r>
              <a:rPr lang="fa-IR" dirty="0" err="1"/>
              <a:t>دودویی</a:t>
            </a:r>
            <a:r>
              <a:rPr lang="fa-IR" dirty="0"/>
              <a:t> </a:t>
            </a:r>
            <a:r>
              <a:rPr lang="fa-IR" dirty="0" smtClean="0"/>
              <a:t>محلی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400076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هر پیکسل همسایه که کوچکتر از مقدار پیکسل مرکزی باشد عدد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0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و به باقی پیکسل‏های همسایه عدد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1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اختصاص می‏یابد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کد نهایی، معادل با عدد دودویی است که از کنار هم قرار دادن این اعداد بدست می‏آید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نسخه‏های یکنواخت و مستقل از دوران هم وجود دارد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49586" y="4893136"/>
          <a:ext cx="192024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79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60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120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130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90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85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344204" y="4893136"/>
          <a:ext cx="192024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292080" y="4893136"/>
                <a:ext cx="18423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00011111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2080" y="4893136"/>
                <a:ext cx="1842364" cy="369332"/>
              </a:xfrm>
              <a:prstGeom prst="rect">
                <a:avLst/>
              </a:prstGeom>
              <a:blipFill>
                <a:blip r:embed="rId2"/>
                <a:stretch>
                  <a:fillRect r="-993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38759" y="4893136"/>
                <a:ext cx="73949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31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8759" y="4893136"/>
                <a:ext cx="739498" cy="369332"/>
              </a:xfrm>
              <a:prstGeom prst="rect">
                <a:avLst/>
              </a:prstGeom>
              <a:blipFill>
                <a:blip r:embed="rId3"/>
                <a:stretch>
                  <a:fillRect l="-3306" r="-991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38822" y="5586852"/>
                <a:ext cx="4124783" cy="10790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𝐿𝐵𝑃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822" y="5586852"/>
                <a:ext cx="4124783" cy="10790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07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الگوهای </a:t>
            </a:r>
            <a:r>
              <a:rPr lang="fa-IR" dirty="0" err="1"/>
              <a:t>دودویی</a:t>
            </a:r>
            <a:r>
              <a:rPr lang="fa-IR" dirty="0"/>
              <a:t> </a:t>
            </a:r>
            <a:r>
              <a:rPr lang="fa-IR" dirty="0" smtClean="0"/>
              <a:t>محلی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6" y="1412594"/>
            <a:ext cx="8975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کد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LBP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مربوط به پنجره‏های زیر را محاسبه کنید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47159"/>
              </p:ext>
            </p:extLst>
          </p:nvPr>
        </p:nvGraphicFramePr>
        <p:xfrm>
          <a:off x="149586" y="4893136"/>
          <a:ext cx="192024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72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481025"/>
              </p:ext>
            </p:extLst>
          </p:nvPr>
        </p:nvGraphicFramePr>
        <p:xfrm>
          <a:off x="2339752" y="4889144"/>
          <a:ext cx="192024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65859"/>
              </p:ext>
            </p:extLst>
          </p:nvPr>
        </p:nvGraphicFramePr>
        <p:xfrm>
          <a:off x="4529918" y="4889144"/>
          <a:ext cx="192024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941058"/>
              </p:ext>
            </p:extLst>
          </p:nvPr>
        </p:nvGraphicFramePr>
        <p:xfrm>
          <a:off x="6720084" y="4889144"/>
          <a:ext cx="1920240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70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80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82267" y="4437112"/>
                <a:ext cx="254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67" y="4437112"/>
                <a:ext cx="254878" cy="369332"/>
              </a:xfrm>
              <a:prstGeom prst="rect">
                <a:avLst/>
              </a:prstGeom>
              <a:blipFill>
                <a:blip r:embed="rId2"/>
                <a:stretch>
                  <a:fillRect l="-23810" r="-2619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02514" y="4437112"/>
                <a:ext cx="5947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255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2514" y="4437112"/>
                <a:ext cx="594715" cy="369332"/>
              </a:xfrm>
              <a:prstGeom prst="rect">
                <a:avLst/>
              </a:prstGeom>
              <a:blipFill>
                <a:blip r:embed="rId3"/>
                <a:stretch>
                  <a:fillRect l="-12371" r="-12371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62598" y="4437112"/>
                <a:ext cx="2548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598" y="4437112"/>
                <a:ext cx="254878" cy="369332"/>
              </a:xfrm>
              <a:prstGeom prst="rect">
                <a:avLst/>
              </a:prstGeom>
              <a:blipFill>
                <a:blip r:embed="rId4"/>
                <a:stretch>
                  <a:fillRect l="-26190" r="-2381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82847" y="4437112"/>
                <a:ext cx="5947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143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47" y="4437112"/>
                <a:ext cx="594714" cy="369332"/>
              </a:xfrm>
              <a:prstGeom prst="rect">
                <a:avLst/>
              </a:prstGeom>
              <a:blipFill>
                <a:blip r:embed="rId5"/>
                <a:stretch>
                  <a:fillRect l="-10204" r="-1122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../../../../_images/pattern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375" y="2527674"/>
            <a:ext cx="6493889" cy="150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850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 smtClean="0"/>
              <a:t>LBP</a:t>
            </a:r>
            <a:r>
              <a:rPr lang="fa-IR" dirty="0" smtClean="0"/>
              <a:t> یکنواخت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412776"/>
            <a:ext cx="89757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برخی از کدهای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LBP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مربوط به یک الگوی مشخص (مانند گوشه) هستند اما برخی الگوهای دیگر رفتار منظمی ندارند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به الگوهایی بیش از 2 تغییر بین صفر و یک داشته باشند غیریکنواخت گفته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LBP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هشت نقطه‏ای تعداد الگوهای یکنواخت 58</a:t>
            </a:r>
          </a:p>
          <a:p>
            <a:pPr marL="0" indent="0" algn="just" rtl="1">
              <a:lnSpc>
                <a:spcPct val="125000"/>
              </a:lnSpc>
              <a:spcBef>
                <a:spcPct val="0"/>
              </a:spcBef>
              <a:buNone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   عدد است و 198 الگو غیریکنواخت وجود دارد 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2050" name="Picture 2" descr="../../_images/sphx_glr_plot_local_binary_pattern_0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9" t="13935" r="9281" b="21807"/>
          <a:stretch/>
        </p:blipFill>
        <p:spPr bwMode="auto">
          <a:xfrm>
            <a:off x="168275" y="3429000"/>
            <a:ext cx="1440160" cy="174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840995"/>
              </p:ext>
            </p:extLst>
          </p:nvPr>
        </p:nvGraphicFramePr>
        <p:xfrm>
          <a:off x="142101" y="5410379"/>
          <a:ext cx="117957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680542"/>
              </p:ext>
            </p:extLst>
          </p:nvPr>
        </p:nvGraphicFramePr>
        <p:xfrm>
          <a:off x="1540727" y="5410379"/>
          <a:ext cx="117957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10084"/>
              </p:ext>
            </p:extLst>
          </p:nvPr>
        </p:nvGraphicFramePr>
        <p:xfrm>
          <a:off x="2939353" y="5410379"/>
          <a:ext cx="117957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9320375"/>
              </p:ext>
            </p:extLst>
          </p:nvPr>
        </p:nvGraphicFramePr>
        <p:xfrm>
          <a:off x="4328116" y="5410379"/>
          <a:ext cx="117957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79584"/>
              </p:ext>
            </p:extLst>
          </p:nvPr>
        </p:nvGraphicFramePr>
        <p:xfrm>
          <a:off x="5716879" y="5410379"/>
          <a:ext cx="117957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17746"/>
              </p:ext>
            </p:extLst>
          </p:nvPr>
        </p:nvGraphicFramePr>
        <p:xfrm>
          <a:off x="7105642" y="5410379"/>
          <a:ext cx="1179576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487325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2611303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10903277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871473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2103282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2000" dirty="0" smtClean="0"/>
                        <a:t>1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8034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34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LBP</a:t>
            </a:r>
            <a:r>
              <a:rPr lang="fa-IR" dirty="0"/>
              <a:t> </a:t>
            </a:r>
            <a:r>
              <a:rPr lang="fa-IR" dirty="0" smtClean="0"/>
              <a:t>یکنواخت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78511"/>
            <a:ext cx="897572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بسیاری از کاربردهای واقعی، بیش از 90 درصد از الگوهای موجود در تصویر یکنواخت هستند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بجای 256 کد، از 59 کد استفاده می‏شود (یک کد برای تمام الگوهای غیریکنواخت)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7985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LBP</a:t>
            </a:r>
            <a:r>
              <a:rPr lang="fa-IR" dirty="0"/>
              <a:t> </a:t>
            </a:r>
            <a:r>
              <a:rPr lang="fa-IR" dirty="0" smtClean="0"/>
              <a:t>مستقل از چرخش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7" y="5811838"/>
            <a:ext cx="8324850" cy="10287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331640" y="5811839"/>
            <a:ext cx="7170916" cy="1028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t="2294"/>
          <a:stretch/>
        </p:blipFill>
        <p:spPr>
          <a:xfrm>
            <a:off x="-36513" y="1404985"/>
            <a:ext cx="5135643" cy="5453490"/>
          </a:xfrm>
          <a:prstGeom prst="rect">
            <a:avLst/>
          </a:prstGeom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099130" y="1412776"/>
            <a:ext cx="404486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مجموع 9 کد یکنواخت مستقل از چرخش در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LBP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با 8 همسایه خواهیم داشت</a:t>
            </a:r>
          </a:p>
        </p:txBody>
      </p:sp>
    </p:spTree>
    <p:extLst>
      <p:ext uri="{BB962C8B-B14F-4D97-AF65-F5344CB8AC3E}">
        <p14:creationId xmlns:p14="http://schemas.microsoft.com/office/powerpoint/2010/main" val="81016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توصیف تصویر توسط </a:t>
            </a:r>
            <a:r>
              <a:rPr lang="en-US" dirty="0" smtClean="0"/>
              <a:t>LBP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3741"/>
          <a:stretch/>
        </p:blipFill>
        <p:spPr>
          <a:xfrm>
            <a:off x="5554911" y="2877281"/>
            <a:ext cx="2907680" cy="1875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911" y="4865192"/>
            <a:ext cx="2907680" cy="18687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" y="2850000"/>
            <a:ext cx="2560320" cy="1903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" y="4797152"/>
            <a:ext cx="2560320" cy="19566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14" y="4826443"/>
            <a:ext cx="2560320" cy="1946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14" y="2877281"/>
            <a:ext cx="2560320" cy="1892589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74280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هیستوگرام الگوهای دودویی محلی به عنوان یک توصیفگر پرکاربرد در حوزه بینایی ماشین استفاده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ایراد هیستوگرام آن است که موقعیت مکانی پیکسل‏ها را در نظر نمی‏گیرد و به همین دلیل برای توصیف تصاویر دارای بافت متغییر بهینه نیست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معمولا تصویر را به تعدادی ناحیه تقسیم کرده و هیستوگرام‏های ناحیه‏ها را در کنار یکدیگر قرار می‏دهند 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3076" name="Picture 4" descr="Image result for local binary patterns histogra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23" y="4670665"/>
            <a:ext cx="9163359" cy="230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75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5400" dirty="0" smtClean="0"/>
              <a:t>هیستوگرام گرادیان‏های جهت‏دار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412776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HOG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 نیز یکی از ویژگی‏های بسیار پرکاربرد در حوزه بینایی ماشین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روش تکیه بر جهت و اندازه گرادیان است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3974113"/>
            <a:ext cx="1204416" cy="2466185"/>
          </a:xfrm>
          <a:prstGeom prst="rect">
            <a:avLst/>
          </a:prstGeom>
        </p:spPr>
      </p:pic>
      <p:pic>
        <p:nvPicPr>
          <p:cNvPr id="4098" name="Picture 2" descr="Image Gradi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878" y="3974113"/>
            <a:ext cx="493776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9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5400" dirty="0"/>
              <a:t>هیستوگرام گرادیان‏های </a:t>
            </a:r>
            <a:r>
              <a:rPr lang="fa-IR" sz="5400" dirty="0" err="1"/>
              <a:t>جهت‏</a:t>
            </a:r>
            <a:r>
              <a:rPr lang="fa-IR" sz="5400" dirty="0" err="1" smtClean="0"/>
              <a:t>دار</a:t>
            </a:r>
            <a:endParaRPr lang="en-US" sz="5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pic>
        <p:nvPicPr>
          <p:cNvPr id="4" name="Picture 4" descr="8x8 cells of H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5" y="2910085"/>
            <a:ext cx="1950720" cy="3901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OG Cell Gradi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998" y="2798840"/>
            <a:ext cx="7315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4354" y="1373362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ابتدا تصویر را به تعدادی ناحیه تقسیم می‏کنیم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هر ناحیه اندازه و جهت گرادیان را محاسبه می‏کنیم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34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altLang="en-US" dirty="0"/>
              <a:t>طبقه‏بندی تصویر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4114800" cy="10011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3709" y="4476457"/>
            <a:ext cx="485714" cy="7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709" y="6035465"/>
            <a:ext cx="552381" cy="7142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138" y="3079785"/>
            <a:ext cx="542857" cy="7619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76873" y="3779207"/>
            <a:ext cx="2374900" cy="2376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طبقه‏بندی‏کننده تصویر</a:t>
            </a:r>
            <a:endParaRPr lang="en-US" sz="3200" dirty="0">
              <a:cs typeface="B Nazanin" panose="00000400000000000000" pitchFamily="2" charset="-78"/>
            </a:endParaRPr>
          </a:p>
        </p:txBody>
      </p:sp>
      <p:cxnSp>
        <p:nvCxnSpPr>
          <p:cNvPr id="10" name="Elbow Connector 9"/>
          <p:cNvCxnSpPr/>
          <p:nvPr/>
        </p:nvCxnSpPr>
        <p:spPr>
          <a:xfrm>
            <a:off x="2168773" y="3475930"/>
            <a:ext cx="1308100" cy="82296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9" idx="1"/>
          </p:cNvCxnSpPr>
          <p:nvPr/>
        </p:nvCxnSpPr>
        <p:spPr>
          <a:xfrm>
            <a:off x="2205286" y="4965070"/>
            <a:ext cx="1271587" cy="1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2224336" y="5522282"/>
            <a:ext cx="1231900" cy="9144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 flipV="1">
            <a:off x="5851773" y="4965070"/>
            <a:ext cx="1308100" cy="1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>
            <a:off x="5851773" y="5497874"/>
            <a:ext cx="1308100" cy="4572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flipV="1">
            <a:off x="5851773" y="3841690"/>
            <a:ext cx="1308100" cy="45720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308304" y="3548374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3548374"/>
                <a:ext cx="64120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308303" y="4729078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3" y="4729078"/>
                <a:ext cx="64120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308303" y="5678949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3" y="5678949"/>
                <a:ext cx="64120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712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sz="5400" dirty="0"/>
              <a:t>هیستوگرام گرادیان‏های جهت‏</a:t>
            </a:r>
            <a:r>
              <a:rPr lang="fa-IR" sz="5400" dirty="0" smtClean="0"/>
              <a:t>دار (3)</a:t>
            </a:r>
            <a:endParaRPr lang="en-US" sz="5400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412776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هیستوگرام جهت گرادیان با وزن اندازه گرادیان در هر ناحیه محاسبه می‏شود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6" name="Picture 2" descr="Histogram computation in H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64904"/>
            <a:ext cx="5867400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istogram computation in H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" y="2564904"/>
            <a:ext cx="5867400" cy="415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istogram of 8x8 cell 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497380"/>
            <a:ext cx="3234056" cy="186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54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sz="5400" dirty="0"/>
              <a:t>هیستوگرام گرادیان‏های </a:t>
            </a:r>
            <a:r>
              <a:rPr lang="fa-IR" sz="5400" dirty="0" err="1"/>
              <a:t>جهت‏</a:t>
            </a:r>
            <a:r>
              <a:rPr lang="fa-IR" sz="5400" dirty="0" err="1" smtClean="0"/>
              <a:t>دار</a:t>
            </a:r>
            <a:endParaRPr lang="en-US" sz="5400" dirty="0"/>
          </a:p>
        </p:txBody>
      </p:sp>
      <p:pic>
        <p:nvPicPr>
          <p:cNvPr id="7" name="Picture 10" descr="hog-visual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57" y="1559710"/>
            <a:ext cx="2596545" cy="518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953067" y="1403423"/>
            <a:ext cx="6084169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 کنار هم قرار دادن هیستوگرام‏های ناحیه‏های مختلف از تصویر یک توصیفگر قوی از بافت تصویر بدست می‏آید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02" y="4048568"/>
            <a:ext cx="6319998" cy="21887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24002" y="4048568"/>
            <a:ext cx="3044142" cy="218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4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فیلترهای گابور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0474"/>
            <a:ext cx="8975725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پردازش تصویر، یک فیلتر گابور یک فیلتر خطی است که برای تحلیل بافت استفاده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هر فیلتر گابور محتوای فرکانسی در یک جهت خاص در هر محدوده محلی از تصویر را تحلیل می‏کند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1028" name="Picture 4" descr="Image result for 2d gabor fil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4438608"/>
            <a:ext cx="5022484" cy="226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77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فیلترهای </a:t>
            </a:r>
            <a:r>
              <a:rPr lang="fa-IR" dirty="0" err="1" smtClean="0"/>
              <a:t>گابور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844824"/>
            <a:ext cx="7084717" cy="4464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66" y="3573016"/>
            <a:ext cx="819150" cy="93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546" y="1819310"/>
            <a:ext cx="7071353" cy="44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0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smtClean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یادگیری ویژگی</a:t>
            </a:r>
            <a:endParaRPr lang="fa-IR" sz="8000" b="1" dirty="0">
              <a:ln w="12700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994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یادگیری ویژگی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90474"/>
            <a:ext cx="8975725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این بخش به دنبال طراحی الگوریتمی هستیم که بتواند به طور خودکار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ویژگی‏های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مناسب برای جداسازی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کلاس‏های </a:t>
            </a: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مورد نظر را آموزش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ببیند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روش‏های مهندسی ویژگی، دانش انسان در رابطه با توصیف اشیاء به کامپیوتر منتقل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در روش‏های یادگیری ویژگی به دنبال انتقال دانش انسان به کامپیوتر برای طراحی ویژگی هستیم</a:t>
            </a:r>
            <a:endParaRPr lang="fa-IR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2698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طبقه‏بندی تصویر</a:t>
            </a:r>
            <a:endParaRPr lang="en-US" altLang="en-US" dirty="0" smtClean="0"/>
          </a:p>
        </p:txBody>
      </p:sp>
      <p:sp>
        <p:nvSpPr>
          <p:cNvPr id="922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EDBD3E-4197-4BCE-8A87-049FCE6F9CBB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922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86" y="1557338"/>
            <a:ext cx="1716087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132388"/>
            <a:ext cx="1828800" cy="164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86" y="3344863"/>
            <a:ext cx="179070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476873" y="2981325"/>
            <a:ext cx="2374900" cy="2376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طبقه‏بندی‏کننده تصویر</a:t>
            </a:r>
            <a:endParaRPr lang="en-US" sz="3200" dirty="0">
              <a:cs typeface="B Nazanin" panose="00000400000000000000" pitchFamily="2" charset="-78"/>
            </a:endParaRPr>
          </a:p>
        </p:txBody>
      </p:sp>
      <p:cxnSp>
        <p:nvCxnSpPr>
          <p:cNvPr id="8" name="Elbow Connector 7"/>
          <p:cNvCxnSpPr>
            <a:stCxn id="9221" idx="3"/>
          </p:cNvCxnSpPr>
          <p:nvPr/>
        </p:nvCxnSpPr>
        <p:spPr>
          <a:xfrm>
            <a:off x="2168773" y="2379663"/>
            <a:ext cx="1308100" cy="1193800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9223" idx="3"/>
            <a:endCxn id="6" idx="1"/>
          </p:cNvCxnSpPr>
          <p:nvPr/>
        </p:nvCxnSpPr>
        <p:spPr>
          <a:xfrm>
            <a:off x="2205286" y="4167188"/>
            <a:ext cx="1271587" cy="1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9222" idx="3"/>
          </p:cNvCxnSpPr>
          <p:nvPr/>
        </p:nvCxnSpPr>
        <p:spPr>
          <a:xfrm flipV="1">
            <a:off x="2224336" y="4724400"/>
            <a:ext cx="1231900" cy="1230313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</p:cNvCxnSpPr>
          <p:nvPr/>
        </p:nvCxnSpPr>
        <p:spPr>
          <a:xfrm flipV="1">
            <a:off x="5851773" y="4167188"/>
            <a:ext cx="1308100" cy="1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5851773" y="4724400"/>
            <a:ext cx="1308100" cy="7969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flipV="1">
            <a:off x="5851773" y="2738438"/>
            <a:ext cx="1308100" cy="835025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66176" y="2379663"/>
            <a:ext cx="1008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dirty="0" smtClean="0">
                <a:cs typeface="B Titr" panose="00000700000000000000" pitchFamily="2" charset="-78"/>
              </a:rPr>
              <a:t>انسان</a:t>
            </a:r>
            <a:endParaRPr lang="en-US" sz="3200" dirty="0">
              <a:cs typeface="B Titr" panose="00000700000000000000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31879" y="3748797"/>
            <a:ext cx="1168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dirty="0">
                <a:cs typeface="B Titr" panose="00000700000000000000" pitchFamily="2" charset="-78"/>
              </a:rPr>
              <a:t>خ</a:t>
            </a:r>
            <a:r>
              <a:rPr lang="fa-IR" sz="3200" dirty="0" smtClean="0">
                <a:cs typeface="B Titr" panose="00000700000000000000" pitchFamily="2" charset="-78"/>
              </a:rPr>
              <a:t>ودرو</a:t>
            </a:r>
            <a:endParaRPr lang="en-US" sz="3200" dirty="0">
              <a:cs typeface="B Titr" panose="00000700000000000000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35569" y="5136972"/>
            <a:ext cx="718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dirty="0" smtClean="0">
                <a:cs typeface="B Titr" panose="00000700000000000000" pitchFamily="2" charset="-78"/>
              </a:rPr>
              <a:t>شیر</a:t>
            </a:r>
            <a:endParaRPr lang="en-US" sz="3200" dirty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67862" y="2441217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862" y="2441217"/>
                <a:ext cx="64120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367861" y="3810351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861" y="3810351"/>
                <a:ext cx="64120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367861" y="5198526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861" y="5198526"/>
                <a:ext cx="641201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712" y="1878316"/>
            <a:ext cx="2981325" cy="695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17" grpId="0"/>
      <p:bldP spid="18" grpId="0"/>
      <p:bldP spid="4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3059832" y="2255096"/>
            <a:ext cx="2374900" cy="2376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طبقه‏بندی‏کننده تصویر</a:t>
            </a:r>
            <a:endParaRPr lang="en-US" sz="3200" dirty="0">
              <a:cs typeface="B Nazanin" panose="00000400000000000000" pitchFamily="2" charset="-78"/>
            </a:endParaRPr>
          </a:p>
        </p:txBody>
      </p:sp>
      <p:cxnSp>
        <p:nvCxnSpPr>
          <p:cNvPr id="4" name="Elbow Connector 3"/>
          <p:cNvCxnSpPr>
            <a:stCxn id="19" idx="3"/>
          </p:cNvCxnSpPr>
          <p:nvPr/>
        </p:nvCxnSpPr>
        <p:spPr>
          <a:xfrm>
            <a:off x="1691680" y="2101850"/>
            <a:ext cx="1368152" cy="914400"/>
          </a:xfrm>
          <a:prstGeom prst="bentConnector3">
            <a:avLst>
              <a:gd name="adj1" fmla="val 3200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21" idx="3"/>
            <a:endCxn id="3" idx="1"/>
          </p:cNvCxnSpPr>
          <p:nvPr/>
        </p:nvCxnSpPr>
        <p:spPr>
          <a:xfrm flipV="1">
            <a:off x="1686808" y="3443340"/>
            <a:ext cx="1373024" cy="36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8" idx="3"/>
          </p:cNvCxnSpPr>
          <p:nvPr/>
        </p:nvCxnSpPr>
        <p:spPr>
          <a:xfrm flipV="1">
            <a:off x="1686808" y="3861048"/>
            <a:ext cx="1352387" cy="928230"/>
          </a:xfrm>
          <a:prstGeom prst="bentConnector3">
            <a:avLst>
              <a:gd name="adj1" fmla="val 3439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" idx="3"/>
          </p:cNvCxnSpPr>
          <p:nvPr/>
        </p:nvCxnSpPr>
        <p:spPr>
          <a:xfrm flipV="1">
            <a:off x="5434732" y="3440959"/>
            <a:ext cx="1308100" cy="15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>
            <a:off x="5434732" y="3861048"/>
            <a:ext cx="1264583" cy="611249"/>
          </a:xfrm>
          <a:prstGeom prst="bentConnector3">
            <a:avLst>
              <a:gd name="adj1" fmla="val 592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5434732" y="2419019"/>
            <a:ext cx="1368152" cy="620871"/>
          </a:xfrm>
          <a:prstGeom prst="bentConnector3">
            <a:avLst>
              <a:gd name="adj1" fmla="val 58569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26776" y="1341900"/>
            <a:ext cx="101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dirty="0" smtClean="0">
                <a:cs typeface="B Titr" panose="00000700000000000000" pitchFamily="2" charset="-78"/>
              </a:rPr>
              <a:t>شادی</a:t>
            </a:r>
            <a:endParaRPr lang="en-US" sz="3200" dirty="0">
              <a:cs typeface="B Titr" panose="00000700000000000000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42832" y="3086020"/>
            <a:ext cx="875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dirty="0" smtClean="0">
                <a:cs typeface="B Titr" panose="00000700000000000000" pitchFamily="2" charset="-78"/>
              </a:rPr>
              <a:t>ترس</a:t>
            </a:r>
            <a:endParaRPr lang="en-US" sz="3200" dirty="0">
              <a:cs typeface="B Titr" panose="00000700000000000000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1667" y="4187512"/>
            <a:ext cx="1406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dirty="0" err="1" smtClean="0">
                <a:cs typeface="B Titr" panose="00000700000000000000" pitchFamily="2" charset="-78"/>
              </a:rPr>
              <a:t>عصابنیت</a:t>
            </a:r>
            <a:endParaRPr lang="en-US" sz="3200" dirty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228827" y="1373346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827" y="1373346"/>
                <a:ext cx="64120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50101" y="2153738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101" y="2153738"/>
                <a:ext cx="64120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50101" y="3171636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101" y="3171636"/>
                <a:ext cx="64120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620" y="1027959"/>
            <a:ext cx="2981325" cy="6953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4" y="116632"/>
            <a:ext cx="940526" cy="1280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2" y="4149198"/>
            <a:ext cx="940526" cy="1280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4" y="1461770"/>
            <a:ext cx="940526" cy="12801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2" y="5491488"/>
            <a:ext cx="940526" cy="128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82" y="2806908"/>
            <a:ext cx="940526" cy="1280160"/>
          </a:xfrm>
          <a:prstGeom prst="rect">
            <a:avLst/>
          </a:prstGeom>
        </p:spPr>
      </p:pic>
      <p:cxnSp>
        <p:nvCxnSpPr>
          <p:cNvPr id="25" name="Elbow Connector 24"/>
          <p:cNvCxnSpPr/>
          <p:nvPr/>
        </p:nvCxnSpPr>
        <p:spPr>
          <a:xfrm flipV="1">
            <a:off x="1686808" y="4293096"/>
            <a:ext cx="1371600" cy="1828800"/>
          </a:xfrm>
          <a:prstGeom prst="bentConnector3">
            <a:avLst>
              <a:gd name="adj1" fmla="val 59213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7" idx="3"/>
          </p:cNvCxnSpPr>
          <p:nvPr/>
        </p:nvCxnSpPr>
        <p:spPr>
          <a:xfrm>
            <a:off x="1691680" y="756712"/>
            <a:ext cx="1371600" cy="1880200"/>
          </a:xfrm>
          <a:prstGeom prst="bentConnector3">
            <a:avLst>
              <a:gd name="adj1" fmla="val 57692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>
            <a:off x="5434732" y="4233121"/>
            <a:ext cx="1264583" cy="1258367"/>
          </a:xfrm>
          <a:prstGeom prst="bentConnector3">
            <a:avLst>
              <a:gd name="adj1" fmla="val 38876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/>
          <p:nvPr/>
        </p:nvCxnSpPr>
        <p:spPr>
          <a:xfrm flipV="1">
            <a:off x="5428152" y="1653434"/>
            <a:ext cx="1447311" cy="961969"/>
          </a:xfrm>
          <a:prstGeom prst="bentConnector3">
            <a:avLst>
              <a:gd name="adj1" fmla="val 3623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18705" y="2108699"/>
            <a:ext cx="572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dirty="0" smtClean="0">
                <a:cs typeface="B Titr" panose="00000700000000000000" pitchFamily="2" charset="-78"/>
              </a:rPr>
              <a:t>غم</a:t>
            </a:r>
            <a:endParaRPr lang="en-US" sz="3200" dirty="0">
              <a:cs typeface="B Titr" panose="00000700000000000000" pitchFamily="2" charset="-78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699315" y="5136970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dirty="0" smtClean="0">
                <a:cs typeface="B Titr" panose="00000700000000000000" pitchFamily="2" charset="-78"/>
              </a:rPr>
              <a:t>تعجب</a:t>
            </a:r>
            <a:endParaRPr lang="en-US" sz="3200" dirty="0">
              <a:cs typeface="B Titr" panose="000007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251279" y="4177268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279" y="4177268"/>
                <a:ext cx="641201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8228826" y="5199583"/>
                <a:ext cx="6412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826" y="5199583"/>
                <a:ext cx="641201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4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25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1" grpId="0"/>
      <p:bldP spid="12" grpId="0"/>
      <p:bldP spid="13" grpId="0"/>
      <p:bldP spid="14" grpId="0"/>
      <p:bldP spid="15" grpId="0"/>
      <p:bldP spid="57" grpId="0"/>
      <p:bldP spid="58" grpId="0"/>
      <p:bldP spid="59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altLang="en-US" dirty="0" err="1"/>
              <a:t>طبقه‏بندی</a:t>
            </a:r>
            <a:r>
              <a:rPr lang="fa-IR" altLang="en-US" dirty="0"/>
              <a:t> </a:t>
            </a:r>
            <a:r>
              <a:rPr lang="fa-IR" altLang="en-US" dirty="0" smtClean="0"/>
              <a:t>تصویر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2092807" y="5660512"/>
            <a:ext cx="2374900" cy="1080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rtl="1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استخراج ویژگی</a:t>
            </a:r>
            <a:endParaRPr lang="en-US" sz="3200" dirty="0">
              <a:cs typeface="B Nazanin" panose="00000400000000000000" pitchFamily="2" charset="-78"/>
            </a:endParaRPr>
          </a:p>
        </p:txBody>
      </p:sp>
      <p:cxnSp>
        <p:nvCxnSpPr>
          <p:cNvPr id="6" name="Straight Arrow Connector 5"/>
          <p:cNvCxnSpPr>
            <a:endCxn id="5" idx="1"/>
          </p:cNvCxnSpPr>
          <p:nvPr/>
        </p:nvCxnSpPr>
        <p:spPr>
          <a:xfrm>
            <a:off x="1372727" y="6200572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" idx="3"/>
            <a:endCxn id="13" idx="1"/>
          </p:cNvCxnSpPr>
          <p:nvPr/>
        </p:nvCxnSpPr>
        <p:spPr>
          <a:xfrm>
            <a:off x="4467707" y="6200572"/>
            <a:ext cx="7200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187787" y="5660512"/>
            <a:ext cx="2374900" cy="1080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fa-IR" sz="3200" dirty="0" smtClean="0">
                <a:cs typeface="B Nazanin" panose="00000400000000000000" pitchFamily="2" charset="-78"/>
              </a:rPr>
              <a:t>طبقه‏بندی</a:t>
            </a:r>
            <a:endParaRPr lang="en-US" sz="3200" dirty="0">
              <a:cs typeface="B Nazanin" panose="00000400000000000000" pitchFamily="2" charset="-78"/>
            </a:endParaRPr>
          </a:p>
        </p:txBody>
      </p:sp>
      <p:cxnSp>
        <p:nvCxnSpPr>
          <p:cNvPr id="14" name="Straight Arrow Connector 13"/>
          <p:cNvCxnSpPr>
            <a:stCxn id="13" idx="3"/>
          </p:cNvCxnSpPr>
          <p:nvPr/>
        </p:nvCxnSpPr>
        <p:spPr>
          <a:xfrm>
            <a:off x="7562687" y="6200572"/>
            <a:ext cx="7315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991364"/>
            <a:ext cx="1049199" cy="1006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31379" y="4653136"/>
                <a:ext cx="392736" cy="137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fa-IR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fa-IR" sz="2000" b="0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fa-IR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fa-IR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379" y="4653136"/>
                <a:ext cx="392736" cy="13700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179554" y="5561526"/>
                <a:ext cx="320601" cy="461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554" y="5561526"/>
                <a:ext cx="32060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4457" y="1340768"/>
            <a:ext cx="8975725" cy="293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طبقه‏بندی تصویر یا شناسایی شیئ به طور کلی از دو گام اصلی تشکیل می‏شود: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استخراج ویژگی: تبدیل تصویر به یک بردار ویژگی تفکیک‏کننده میان کلاس‏های مختلف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طبقه‏بندی: آموزش یک نگاشت برای تبدیل بردار ویژگی به برچسب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5032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استخراج ویژگی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380752"/>
            <a:ext cx="8975725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از یک تصویر ویژگی‏های مختلفی در سطوح مختلف قابل استخراج هستند که موارد زیر بررسی خواهند شد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توصیفگرهای شکل (ناحیه یا مرز)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توصیفگرهای طیف (رنگ)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توصیفگرهای </a:t>
            </a: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بافت</a:t>
            </a:r>
          </a:p>
          <a:p>
            <a:pPr lvl="1"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یادگیری ویژگی</a:t>
            </a: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" y="3573016"/>
            <a:ext cx="4646146" cy="1130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227" y="4479751"/>
            <a:ext cx="2381250" cy="2333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1" y="4570239"/>
            <a:ext cx="3524250" cy="2152650"/>
          </a:xfrm>
          <a:prstGeom prst="rect">
            <a:avLst/>
          </a:prstGeom>
        </p:spPr>
      </p:pic>
      <p:pic>
        <p:nvPicPr>
          <p:cNvPr id="1030" name="Picture 6" descr="Image result for texture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053" y="4685568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exture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2" y="4712665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چالش‏ها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5230B-6D4D-4FED-8478-E28E61513CE3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457" y="1364499"/>
            <a:ext cx="8975725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تغییرات زاویه دید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شرایط نورپردازی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تغییرات اندازه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تغییر شکل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پس زمینه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انسداد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تفاوت‏های درون‏کلاسی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124" y="1373212"/>
            <a:ext cx="1771429" cy="320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512" y="1369553"/>
            <a:ext cx="3342857" cy="162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512" y="3010321"/>
            <a:ext cx="3342857" cy="1495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52" y="4505559"/>
            <a:ext cx="1790476" cy="15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7810" y="5281470"/>
            <a:ext cx="1790476" cy="1647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/>
          <a:srcRect l="6578" r="5807"/>
          <a:stretch/>
        </p:blipFill>
        <p:spPr>
          <a:xfrm>
            <a:off x="1763688" y="4541202"/>
            <a:ext cx="1944216" cy="16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0316" y="3501008"/>
            <a:ext cx="2142857" cy="1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9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29833</TotalTime>
  <Words>1574</Words>
  <Application>Microsoft Office PowerPoint</Application>
  <PresentationFormat>On-screen Show (4:3)</PresentationFormat>
  <Paragraphs>433</Paragraphs>
  <Slides>45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B Nazanin</vt:lpstr>
      <vt:lpstr>B Mitra</vt:lpstr>
      <vt:lpstr>Cambria Math</vt:lpstr>
      <vt:lpstr>B Lotus</vt:lpstr>
      <vt:lpstr>Arial</vt:lpstr>
      <vt:lpstr>Calibri</vt:lpstr>
      <vt:lpstr>B Titr</vt:lpstr>
      <vt:lpstr>Custom Design</vt:lpstr>
      <vt:lpstr>PowerPoint Presentation</vt:lpstr>
      <vt:lpstr>PowerPoint Presentation</vt:lpstr>
      <vt:lpstr>PowerPoint Presentation</vt:lpstr>
      <vt:lpstr>طبقه‏بندی تصویر</vt:lpstr>
      <vt:lpstr>طبقه‏بندی تصویر</vt:lpstr>
      <vt:lpstr>PowerPoint Presentation</vt:lpstr>
      <vt:lpstr>طبقه‏بندی تصویر</vt:lpstr>
      <vt:lpstr>استخراج ویژگی</vt:lpstr>
      <vt:lpstr>چالش‏ها</vt:lpstr>
      <vt:lpstr>PowerPoint Presentation</vt:lpstr>
      <vt:lpstr>توصیفگرهای شکل</vt:lpstr>
      <vt:lpstr>مساحت</vt:lpstr>
      <vt:lpstr>محیط</vt:lpstr>
      <vt:lpstr>محور اصلی و فرعی</vt:lpstr>
      <vt:lpstr>فشردگی</vt:lpstr>
      <vt:lpstr>صلب بودن</vt:lpstr>
      <vt:lpstr>کشیدگی (گریز از مرکز)</vt:lpstr>
      <vt:lpstr>ویژگی‏های هندسی</vt:lpstr>
      <vt:lpstr>ویژگی‏های هندسی</vt:lpstr>
      <vt:lpstr>کدهای زنجیره‏ای</vt:lpstr>
      <vt:lpstr>کدهای زنجیره‏ای</vt:lpstr>
      <vt:lpstr>کدهای زنجیره‏ای- نقطه شروع</vt:lpstr>
      <vt:lpstr>کدهای زنجیره‏ای-چرخش</vt:lpstr>
      <vt:lpstr>کدهای زنجیره‏ای-مقیاس</vt:lpstr>
      <vt:lpstr>امضا</vt:lpstr>
      <vt:lpstr>PowerPoint Presentation</vt:lpstr>
      <vt:lpstr>فضای رنگی HSL</vt:lpstr>
      <vt:lpstr>هیستوگرام رنگ</vt:lpstr>
      <vt:lpstr>شاخص پوشش گیاهی</vt:lpstr>
      <vt:lpstr>PowerPoint Presentation</vt:lpstr>
      <vt:lpstr>الگوهای دودویی محلی</vt:lpstr>
      <vt:lpstr>الگوهای دودویی محلی</vt:lpstr>
      <vt:lpstr>الگوهای دودویی محلی</vt:lpstr>
      <vt:lpstr>LBP یکنواخت</vt:lpstr>
      <vt:lpstr>LBP یکنواخت</vt:lpstr>
      <vt:lpstr>LBP مستقل از چرخش</vt:lpstr>
      <vt:lpstr>توصیف تصویر توسط LBP</vt:lpstr>
      <vt:lpstr>هیستوگرام گرادیان‏های جهت‏دار</vt:lpstr>
      <vt:lpstr>هیستوگرام گرادیان‏های جهت‏دار</vt:lpstr>
      <vt:lpstr>هیستوگرام گرادیان‏های جهت‏دار (3)</vt:lpstr>
      <vt:lpstr>هیستوگرام گرادیان‏های جهت‏دار</vt:lpstr>
      <vt:lpstr>فیلترهای گابور</vt:lpstr>
      <vt:lpstr>فیلترهای گابور</vt:lpstr>
      <vt:lpstr>PowerPoint Presentation</vt:lpstr>
      <vt:lpstr>یادگیری ویژگی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Mohammadi</cp:lastModifiedBy>
  <cp:revision>724</cp:revision>
  <dcterms:created xsi:type="dcterms:W3CDTF">2009-12-01T11:12:35Z</dcterms:created>
  <dcterms:modified xsi:type="dcterms:W3CDTF">2019-11-26T08:07:33Z</dcterms:modified>
</cp:coreProperties>
</file>